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74" r:id="rId5"/>
    <p:sldMasterId id="2147483687" r:id="rId6"/>
    <p:sldMasterId id="2147483700" r:id="rId7"/>
    <p:sldMasterId id="2147483713" r:id="rId8"/>
    <p:sldMasterId id="2147483726" r:id="rId9"/>
    <p:sldMasterId id="2147483739" r:id="rId10"/>
    <p:sldMasterId id="2147483752" r:id="rId11"/>
    <p:sldMasterId id="2147483791" r:id="rId12"/>
  </p:sldMasterIdLst>
  <p:notesMasterIdLst>
    <p:notesMasterId r:id="rId91"/>
  </p:notesMasterIdLst>
  <p:sldIdLst>
    <p:sldId id="256" r:id="rId13"/>
    <p:sldId id="299" r:id="rId14"/>
    <p:sldId id="258" r:id="rId15"/>
    <p:sldId id="259" r:id="rId16"/>
    <p:sldId id="260" r:id="rId17"/>
    <p:sldId id="261" r:id="rId18"/>
    <p:sldId id="262" r:id="rId19"/>
    <p:sldId id="266" r:id="rId20"/>
    <p:sldId id="267" r:id="rId21"/>
    <p:sldId id="293" r:id="rId22"/>
    <p:sldId id="294" r:id="rId23"/>
    <p:sldId id="292" r:id="rId24"/>
    <p:sldId id="295" r:id="rId25"/>
    <p:sldId id="296" r:id="rId26"/>
    <p:sldId id="268" r:id="rId27"/>
    <p:sldId id="269" r:id="rId28"/>
    <p:sldId id="270" r:id="rId29"/>
    <p:sldId id="271" r:id="rId30"/>
    <p:sldId id="272" r:id="rId31"/>
    <p:sldId id="273" r:id="rId32"/>
    <p:sldId id="276" r:id="rId33"/>
    <p:sldId id="277" r:id="rId34"/>
    <p:sldId id="328" r:id="rId35"/>
    <p:sldId id="275" r:id="rId36"/>
    <p:sldId id="274" r:id="rId37"/>
    <p:sldId id="315" r:id="rId38"/>
    <p:sldId id="321" r:id="rId39"/>
    <p:sldId id="343" r:id="rId40"/>
    <p:sldId id="335" r:id="rId41"/>
    <p:sldId id="336" r:id="rId42"/>
    <p:sldId id="313" r:id="rId43"/>
    <p:sldId id="317" r:id="rId44"/>
    <p:sldId id="318" r:id="rId45"/>
    <p:sldId id="320" r:id="rId46"/>
    <p:sldId id="327" r:id="rId47"/>
    <p:sldId id="323" r:id="rId48"/>
    <p:sldId id="301" r:id="rId49"/>
    <p:sldId id="347" r:id="rId50"/>
    <p:sldId id="304" r:id="rId51"/>
    <p:sldId id="303" r:id="rId52"/>
    <p:sldId id="302" r:id="rId53"/>
    <p:sldId id="338" r:id="rId54"/>
    <p:sldId id="339" r:id="rId55"/>
    <p:sldId id="344" r:id="rId56"/>
    <p:sldId id="345" r:id="rId57"/>
    <p:sldId id="346" r:id="rId58"/>
    <p:sldId id="324" r:id="rId59"/>
    <p:sldId id="297" r:id="rId60"/>
    <p:sldId id="340" r:id="rId61"/>
    <p:sldId id="341" r:id="rId62"/>
    <p:sldId id="342" r:id="rId63"/>
    <p:sldId id="298" r:id="rId64"/>
    <p:sldId id="325" r:id="rId65"/>
    <p:sldId id="307" r:id="rId66"/>
    <p:sldId id="308" r:id="rId67"/>
    <p:sldId id="310" r:id="rId68"/>
    <p:sldId id="306" r:id="rId69"/>
    <p:sldId id="326" r:id="rId70"/>
    <p:sldId id="280" r:id="rId71"/>
    <p:sldId id="281" r:id="rId72"/>
    <p:sldId id="337" r:id="rId73"/>
    <p:sldId id="283" r:id="rId74"/>
    <p:sldId id="284" r:id="rId75"/>
    <p:sldId id="285" r:id="rId76"/>
    <p:sldId id="286" r:id="rId77"/>
    <p:sldId id="311" r:id="rId78"/>
    <p:sldId id="312" r:id="rId79"/>
    <p:sldId id="309" r:id="rId80"/>
    <p:sldId id="316" r:id="rId81"/>
    <p:sldId id="319" r:id="rId82"/>
    <p:sldId id="329" r:id="rId83"/>
    <p:sldId id="332" r:id="rId84"/>
    <p:sldId id="333" r:id="rId85"/>
    <p:sldId id="331" r:id="rId86"/>
    <p:sldId id="334" r:id="rId87"/>
    <p:sldId id="263" r:id="rId88"/>
    <p:sldId id="264" r:id="rId89"/>
    <p:sldId id="265" r:id="rId9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B5954-D362-457F-8466-44670CC459A9}" v="1277" dt="2020-12-03T02:18:21.181"/>
    <p1510:client id="{8A13AB08-D972-79B4-A0DE-B58AB68E3759}" v="11" dt="2020-12-03T01:53:42.903"/>
    <p1510:client id="{E00170FB-FF05-1DE4-C903-3F766155D34F}" v="12" dt="2020-12-02T09:41:51.052"/>
    <p1510:client id="{FE60DF0A-2E3A-432F-B45F-847ADFAA55EB}" v="239" dt="2020-12-03T02:15:08.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50" autoAdjust="0"/>
    <p:restoredTop sz="94660"/>
  </p:normalViewPr>
  <p:slideViewPr>
    <p:cSldViewPr snapToGrid="0">
      <p:cViewPr varScale="1">
        <p:scale>
          <a:sx n="106" d="100"/>
          <a:sy n="106" d="100"/>
        </p:scale>
        <p:origin x="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theme" Target="theme/theme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Short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130</c:v>
                </c:pt>
                <c:pt idx="1">
                  <c:v>130</c:v>
                </c:pt>
                <c:pt idx="2">
                  <c:v>140</c:v>
                </c:pt>
                <c:pt idx="3">
                  <c:v>165</c:v>
                </c:pt>
              </c:numCache>
            </c:numRef>
          </c:val>
          <c:extLst>
            <c:ext xmlns:c16="http://schemas.microsoft.com/office/drawing/2014/chart" uri="{C3380CC4-5D6E-409C-BE32-E72D297353CC}">
              <c16:uniqueId val="{00000000-BD69-7146-B563-18BD2817D88C}"/>
            </c:ext>
          </c:extLst>
        </c:ser>
        <c:ser>
          <c:idx val="1"/>
          <c:order val="1"/>
          <c:tx>
            <c:strRef>
              <c:f>label 1</c:f>
              <c:strCache>
                <c:ptCount val="1"/>
                <c:pt idx="0">
                  <c:v>Estimated Cost of Professional Movers (50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483.33333333333297</c:v>
                </c:pt>
                <c:pt idx="1">
                  <c:v>583.33333333333303</c:v>
                </c:pt>
                <c:pt idx="2">
                  <c:v>1175</c:v>
                </c:pt>
                <c:pt idx="3">
                  <c:v>1766.6666666666699</c:v>
                </c:pt>
              </c:numCache>
            </c:numRef>
          </c:val>
          <c:extLst>
            <c:ext xmlns:c16="http://schemas.microsoft.com/office/drawing/2014/chart" uri="{C3380CC4-5D6E-409C-BE32-E72D297353CC}">
              <c16:uniqueId val="{00000001-BD69-7146-B563-18BD2817D88C}"/>
            </c:ext>
          </c:extLst>
        </c:ser>
        <c:dLbls>
          <c:showLegendKey val="0"/>
          <c:showVal val="0"/>
          <c:showCatName val="0"/>
          <c:showSerName val="0"/>
          <c:showPercent val="0"/>
          <c:showBubbleSize val="0"/>
        </c:dLbls>
        <c:gapWidth val="219"/>
        <c:overlap val="-27"/>
        <c:axId val="43409647"/>
        <c:axId val="608649"/>
      </c:barChart>
      <c:catAx>
        <c:axId val="43409647"/>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608649"/>
        <c:crosses val="autoZero"/>
        <c:auto val="1"/>
        <c:lblAlgn val="ctr"/>
        <c:lblOffset val="100"/>
        <c:noMultiLvlLbl val="0"/>
      </c:catAx>
      <c:valAx>
        <c:axId val="608649"/>
        <c:scaling>
          <c:orientation val="minMax"/>
          <c:max val="2000"/>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43409647"/>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lang="en-US" sz="1400" b="0" strike="noStrike" spc="-1">
                <a:solidFill>
                  <a:srgbClr val="595959"/>
                </a:solidFill>
                <a:latin typeface="Gulim"/>
                <a:ea typeface="DejaVu Sans"/>
              </a:defRPr>
            </a:pPr>
            <a:r>
              <a:rPr lang="en-US" sz="1400" b="0" strike="noStrike" spc="-1">
                <a:solidFill>
                  <a:srgbClr val="595959"/>
                </a:solidFill>
                <a:latin typeface="Gulim"/>
                <a:ea typeface="DejaVu Sans"/>
              </a:rPr>
              <a:t>Professional Movers vs. DIY Moving: Long Distance</a:t>
            </a:r>
          </a:p>
        </c:rich>
      </c:tx>
      <c:overlay val="0"/>
      <c:spPr>
        <a:noFill/>
        <a:ln>
          <a:noFill/>
        </a:ln>
      </c:spPr>
    </c:title>
    <c:autoTitleDeleted val="0"/>
    <c:plotArea>
      <c:layout/>
      <c:barChart>
        <c:barDir val="col"/>
        <c:grouping val="clustered"/>
        <c:varyColors val="0"/>
        <c:ser>
          <c:idx val="0"/>
          <c:order val="0"/>
          <c:tx>
            <c:strRef>
              <c:f>label 0</c:f>
              <c:strCache>
                <c:ptCount val="1"/>
                <c:pt idx="0">
                  <c:v>Estimated Cost of Truck Rental (450 miles)</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0</c:f>
              <c:numCache>
                <c:formatCode>General</c:formatCode>
                <c:ptCount val="4"/>
                <c:pt idx="0">
                  <c:v>710</c:v>
                </c:pt>
                <c:pt idx="1">
                  <c:v>750</c:v>
                </c:pt>
                <c:pt idx="2">
                  <c:v>800</c:v>
                </c:pt>
                <c:pt idx="3">
                  <c:v>915</c:v>
                </c:pt>
              </c:numCache>
            </c:numRef>
          </c:val>
          <c:extLst>
            <c:ext xmlns:c16="http://schemas.microsoft.com/office/drawing/2014/chart" uri="{C3380CC4-5D6E-409C-BE32-E72D297353CC}">
              <c16:uniqueId val="{00000000-66DE-0246-97C3-8C019382545D}"/>
            </c:ext>
          </c:extLst>
        </c:ser>
        <c:ser>
          <c:idx val="1"/>
          <c:order val="1"/>
          <c:tx>
            <c:strRef>
              <c:f>label 1</c:f>
              <c:strCache>
                <c:ptCount val="1"/>
                <c:pt idx="0">
                  <c:v>Estimated Cost of Professional Movers (500 miles)</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Gulim"/>
                    <a:ea typeface="DejaVu Sans"/>
                  </a:defRPr>
                </a:pPr>
                <a:endParaRPr lang="en-US"/>
              </a:p>
            </c:txPr>
            <c:dLblPos val="outEnd"/>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4"/>
                <c:pt idx="0">
                  <c:v>1 Bedroom</c:v>
                </c:pt>
                <c:pt idx="1">
                  <c:v>2 Bedroom</c:v>
                </c:pt>
                <c:pt idx="2">
                  <c:v>3 Bedroom</c:v>
                </c:pt>
                <c:pt idx="3">
                  <c:v>4 Bedroom</c:v>
                </c:pt>
              </c:strCache>
            </c:strRef>
          </c:cat>
          <c:val>
            <c:numRef>
              <c:f>1</c:f>
              <c:numCache>
                <c:formatCode>General</c:formatCode>
                <c:ptCount val="4"/>
                <c:pt idx="0">
                  <c:v>2332</c:v>
                </c:pt>
                <c:pt idx="1">
                  <c:v>2507</c:v>
                </c:pt>
                <c:pt idx="2">
                  <c:v>4106.5</c:v>
                </c:pt>
                <c:pt idx="3">
                  <c:v>5568.5</c:v>
                </c:pt>
              </c:numCache>
            </c:numRef>
          </c:val>
          <c:extLst>
            <c:ext xmlns:c16="http://schemas.microsoft.com/office/drawing/2014/chart" uri="{C3380CC4-5D6E-409C-BE32-E72D297353CC}">
              <c16:uniqueId val="{00000001-66DE-0246-97C3-8C019382545D}"/>
            </c:ext>
          </c:extLst>
        </c:ser>
        <c:dLbls>
          <c:showLegendKey val="0"/>
          <c:showVal val="0"/>
          <c:showCatName val="0"/>
          <c:showSerName val="0"/>
          <c:showPercent val="0"/>
          <c:showBubbleSize val="0"/>
        </c:dLbls>
        <c:gapWidth val="219"/>
        <c:overlap val="-27"/>
        <c:axId val="64460939"/>
        <c:axId val="81738220"/>
      </c:barChart>
      <c:catAx>
        <c:axId val="64460939"/>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900" b="0" strike="noStrike" spc="-1">
                <a:solidFill>
                  <a:srgbClr val="595959"/>
                </a:solidFill>
                <a:latin typeface="Gulim"/>
                <a:ea typeface="DejaVu Sans"/>
              </a:defRPr>
            </a:pPr>
            <a:endParaRPr lang="en-US"/>
          </a:p>
        </c:txPr>
        <c:crossAx val="81738220"/>
        <c:crosses val="autoZero"/>
        <c:auto val="1"/>
        <c:lblAlgn val="ctr"/>
        <c:lblOffset val="100"/>
        <c:noMultiLvlLbl val="0"/>
      </c:catAx>
      <c:valAx>
        <c:axId val="81738220"/>
        <c:scaling>
          <c:orientation val="minMax"/>
        </c:scaling>
        <c:delete val="0"/>
        <c:axPos val="l"/>
        <c:majorGridlines>
          <c:spPr>
            <a:ln w="9360">
              <a:solidFill>
                <a:srgbClr val="D9D9D9"/>
              </a:solidFill>
              <a:round/>
            </a:ln>
          </c:spPr>
        </c:majorGridlines>
        <c:numFmt formatCode="\$#,##0.00" sourceLinked="0"/>
        <c:majorTickMark val="none"/>
        <c:minorTickMark val="none"/>
        <c:tickLblPos val="nextTo"/>
        <c:spPr>
          <a:ln w="6480">
            <a:noFill/>
          </a:ln>
        </c:spPr>
        <c:txPr>
          <a:bodyPr/>
          <a:lstStyle/>
          <a:p>
            <a:pPr>
              <a:defRPr sz="900" b="0" strike="noStrike" spc="-1">
                <a:solidFill>
                  <a:srgbClr val="595959"/>
                </a:solidFill>
                <a:latin typeface="Gulim"/>
                <a:ea typeface="DejaVu Sans"/>
              </a:defRPr>
            </a:pPr>
            <a:endParaRPr lang="en-US"/>
          </a:p>
        </c:txPr>
        <c:crossAx val="64460939"/>
        <c:crosses val="autoZero"/>
        <c:crossBetween val="between"/>
      </c:valAx>
      <c:spPr>
        <a:noFill/>
        <a:ln>
          <a:noFill/>
        </a:ln>
      </c:spPr>
    </c:plotArea>
    <c:legend>
      <c:legendPos val="b"/>
      <c:overlay val="0"/>
      <c:spPr>
        <a:noFill/>
        <a:ln>
          <a:noFill/>
        </a:ln>
      </c:spPr>
      <c:txPr>
        <a:bodyPr/>
        <a:lstStyle/>
        <a:p>
          <a:pPr>
            <a:defRPr sz="900"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pieChart>
        <c:varyColors val="1"/>
        <c:ser>
          <c:idx val="0"/>
          <c:order val="0"/>
          <c:tx>
            <c:strRef>
              <c:f>label 0</c:f>
              <c:strCache>
                <c:ptCount val="1"/>
                <c:pt idx="0">
                  <c:v>Movers</c:v>
                </c:pt>
              </c:strCache>
            </c:strRef>
          </c:tx>
          <c:spPr>
            <a:solidFill>
              <a:srgbClr val="4472C4"/>
            </a:solidFill>
            <a:ln>
              <a:noFill/>
            </a:ln>
          </c:spPr>
          <c:explosion val="2"/>
          <c:dPt>
            <c:idx val="0"/>
            <c:bubble3D val="0"/>
            <c:spPr>
              <a:solidFill>
                <a:srgbClr val="4472C4"/>
              </a:solidFill>
              <a:ln w="19080">
                <a:solidFill>
                  <a:srgbClr val="FFFFFF"/>
                </a:solidFill>
                <a:round/>
              </a:ln>
            </c:spPr>
            <c:extLst>
              <c:ext xmlns:c16="http://schemas.microsoft.com/office/drawing/2014/chart" uri="{C3380CC4-5D6E-409C-BE32-E72D297353CC}">
                <c16:uniqueId val="{00000001-1977-E343-ACA2-8CD154A82BC0}"/>
              </c:ext>
            </c:extLst>
          </c:dPt>
          <c:dPt>
            <c:idx val="1"/>
            <c:bubble3D val="0"/>
            <c:spPr>
              <a:solidFill>
                <a:srgbClr val="ED7D31"/>
              </a:solidFill>
              <a:ln w="19080">
                <a:solidFill>
                  <a:srgbClr val="FFFFFF"/>
                </a:solidFill>
                <a:round/>
              </a:ln>
            </c:spPr>
            <c:extLst>
              <c:ext xmlns:c16="http://schemas.microsoft.com/office/drawing/2014/chart" uri="{C3380CC4-5D6E-409C-BE32-E72D297353CC}">
                <c16:uniqueId val="{00000003-1977-E343-ACA2-8CD154A82BC0}"/>
              </c:ext>
            </c:extLst>
          </c:dPt>
          <c:dLbls>
            <c:dLbl>
              <c:idx val="0"/>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1-1977-E343-ACA2-8CD154A82BC0}"/>
                </c:ext>
              </c:extLst>
            </c:dLbl>
            <c:dLbl>
              <c:idx val="1"/>
              <c:numFmt formatCode="0.00%" sourceLinked="0"/>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extLst>
                <c:ext xmlns:c15="http://schemas.microsoft.com/office/drawing/2012/chart" uri="{CE6537A1-D6FC-4f65-9D91-7224C49458BB}"/>
                <c:ext xmlns:c16="http://schemas.microsoft.com/office/drawing/2014/chart" uri="{C3380CC4-5D6E-409C-BE32-E72D297353CC}">
                  <c16:uniqueId val="{00000003-1977-E343-ACA2-8CD154A82BC0}"/>
                </c:ext>
              </c:extLst>
            </c:dLbl>
            <c:numFmt formatCode="0.00%" sourceLinked="0"/>
            <c:spPr>
              <a:noFill/>
              <a:ln>
                <a:noFill/>
              </a:ln>
              <a:effectLst/>
            </c:spPr>
            <c:txPr>
              <a:bodyPr/>
              <a:lstStyle/>
              <a:p>
                <a:pPr>
                  <a:defRPr sz="1197" b="0" strike="noStrike" spc="-1">
                    <a:solidFill>
                      <a:srgbClr val="404040"/>
                    </a:solidFill>
                    <a:latin typeface="Gulim"/>
                    <a:ea typeface="DejaVu Sans"/>
                  </a:defRPr>
                </a:pPr>
                <a:endParaRPr lang="en-US"/>
              </a:p>
            </c:txPr>
            <c:dLblPos val="outEnd"/>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2"/>
                <c:pt idx="0">
                  <c:v>DIY Move</c:v>
                </c:pt>
                <c:pt idx="1">
                  <c:v>Move With Professionals</c:v>
                </c:pt>
              </c:strCache>
            </c:strRef>
          </c:cat>
          <c:val>
            <c:numRef>
              <c:f>0</c:f>
              <c:numCache>
                <c:formatCode>General</c:formatCode>
                <c:ptCount val="2"/>
                <c:pt idx="0">
                  <c:v>0.78300000000000003</c:v>
                </c:pt>
                <c:pt idx="1">
                  <c:v>0.217</c:v>
                </c:pt>
              </c:numCache>
            </c:numRef>
          </c:val>
          <c:extLst>
            <c:ext xmlns:c16="http://schemas.microsoft.com/office/drawing/2014/chart" uri="{C3380CC4-5D6E-409C-BE32-E72D297353CC}">
              <c16:uniqueId val="{00000004-1977-E343-ACA2-8CD154A82BC0}"/>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595959"/>
              </a:solidFill>
              <a:latin typeface="Gulim"/>
              <a:ea typeface="DejaVu Sans"/>
            </a:defRPr>
          </a:pPr>
          <a:endParaRPr lang="en-US"/>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625475" y="803275"/>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6632064" cy="4752216"/>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10033254"/>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4692480" y="10033254"/>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9"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0A8DAE7-1903-4EC0-A0A4-ADBDC3C9C061}" type="slidenum">
              <a:rPr lang="en-US" sz="1300" spc="-1">
                <a:solidFill>
                  <a:srgbClr val="000000"/>
                </a:solidFill>
                <a:latin typeface="Times New Roman"/>
              </a:rPr>
              <a:t>15</a:t>
            </a:fld>
            <a:endParaRPr lang="en-US" sz="1300" spc="-1">
              <a:latin typeface="Arial"/>
            </a:endParaRPr>
          </a:p>
        </p:txBody>
      </p:sp>
      <p:sp>
        <p:nvSpPr>
          <p:cNvPr id="860"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B072BFD7-4638-4C17-B302-CFB0B7F5302A}" type="slidenum">
              <a:rPr lang="en-US" sz="1300" spc="-1">
                <a:solidFill>
                  <a:srgbClr val="000000"/>
                </a:solidFill>
                <a:latin typeface="Times New Roman"/>
              </a:rPr>
              <a:t>16</a:t>
            </a:fld>
            <a:endParaRPr lang="en-US" sz="1300" spc="-1">
              <a:latin typeface="Arial"/>
            </a:endParaRPr>
          </a:p>
        </p:txBody>
      </p:sp>
      <p:sp>
        <p:nvSpPr>
          <p:cNvPr id="862"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B4ACCDC-DD62-4258-A447-1C866756AC0D}" type="slidenum">
              <a:rPr lang="en-US" sz="1300" spc="-1">
                <a:solidFill>
                  <a:srgbClr val="000000"/>
                </a:solidFill>
                <a:latin typeface="Times New Roman"/>
              </a:rPr>
              <a:t>17</a:t>
            </a:fld>
            <a:endParaRPr lang="en-US" sz="1300" spc="-1">
              <a:latin typeface="Arial"/>
            </a:endParaRPr>
          </a:p>
        </p:txBody>
      </p:sp>
      <p:sp>
        <p:nvSpPr>
          <p:cNvPr id="865"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D872EDEF-F0EB-4AED-A4E7-25CDF099E5DE}" type="slidenum">
              <a:rPr lang="en-US" sz="1300" spc="-1">
                <a:solidFill>
                  <a:srgbClr val="000000"/>
                </a:solidFill>
                <a:latin typeface="Times New Roman"/>
              </a:rPr>
              <a:t>18</a:t>
            </a:fld>
            <a:endParaRPr lang="en-US" sz="1300" spc="-1">
              <a:latin typeface="Arial"/>
            </a:endParaRPr>
          </a:p>
        </p:txBody>
      </p:sp>
      <p:sp>
        <p:nvSpPr>
          <p:cNvPr id="86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6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1C3B5F27-B15A-419E-9E04-B676CC82CEB6}" type="slidenum">
              <a:rPr lang="en-US" sz="1900" spc="-1">
                <a:solidFill>
                  <a:srgbClr val="000000"/>
                </a:solidFill>
              </a:rPr>
              <a:t>19</a:t>
            </a:fld>
            <a:endParaRPr lang="en-US" sz="1900" spc="-1">
              <a:latin typeface="Times New Roman"/>
            </a:endParaRPr>
          </a:p>
        </p:txBody>
      </p:sp>
      <p:sp>
        <p:nvSpPr>
          <p:cNvPr id="871" name="PlaceHolder 2"/>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D7108FB9-EFF5-4CDE-A3EB-6DC8817FCB7D}" type="slidenum">
              <a:rPr lang="en-US" sz="1900" spc="-1">
                <a:solidFill>
                  <a:srgbClr val="000000"/>
                </a:solidFill>
              </a:rPr>
              <a:t>20</a:t>
            </a:fld>
            <a:endParaRPr lang="en-US" sz="1900"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0DB9245-DC0C-4DE6-AB2A-A8E5029627B3}" type="slidenum">
              <a:rPr lang="en-US" sz="1900" spc="-1">
                <a:solidFill>
                  <a:srgbClr val="000000"/>
                </a:solidFill>
              </a:rPr>
              <a:t>21</a:t>
            </a:fld>
            <a:endParaRPr lang="en-US" sz="1900"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733D2BCB-D6AA-4A3C-B1FF-F3074A2322F9}" type="slidenum">
              <a:rPr lang="en-US" sz="1900" spc="-1">
                <a:solidFill>
                  <a:srgbClr val="000000"/>
                </a:solidFill>
              </a:rPr>
              <a:t>22</a:t>
            </a:fld>
            <a:endParaRPr lang="en-US" sz="1900"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24</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4"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0B209815-ACEB-42A7-9A15-245D159C1DD2}" type="slidenum">
              <a:rPr lang="en-US" sz="1300" spc="-1">
                <a:solidFill>
                  <a:srgbClr val="000000"/>
                </a:solidFill>
                <a:latin typeface="Times New Roman"/>
              </a:rPr>
              <a:t>25</a:t>
            </a:fld>
            <a:endParaRPr lang="en-US" sz="1300" spc="-1">
              <a:latin typeface="Arial"/>
            </a:endParaRPr>
          </a:p>
        </p:txBody>
      </p:sp>
      <p:sp>
        <p:nvSpPr>
          <p:cNvPr id="875" name="PlaceHolder 3"/>
          <p:cNvSpPr>
            <a:spLocks noGrp="1" noRot="1" noChangeAspect="1"/>
          </p:cNvSpPr>
          <p:nvPr>
            <p:ph type="sldImg"/>
          </p:nvPr>
        </p:nvSpPr>
        <p:spPr>
          <a:xfrm>
            <a:off x="138113" y="528638"/>
            <a:ext cx="7038975" cy="3959225"/>
          </a:xfrm>
          <a:prstGeom prst="rect">
            <a:avLst/>
          </a:prstGeom>
        </p:spPr>
      </p:sp>
      <p:sp>
        <p:nvSpPr>
          <p:cNvPr id="876" name="PlaceHolder 4"/>
          <p:cNvSpPr>
            <a:spLocks noGrp="1"/>
          </p:cNvSpPr>
          <p:nvPr>
            <p:ph type="body"/>
          </p:nvPr>
        </p:nvSpPr>
        <p:spPr>
          <a:xfrm>
            <a:off x="731520" y="4620672"/>
            <a:ext cx="5851776" cy="3780000"/>
          </a:xfrm>
          <a:prstGeom prst="rect">
            <a:avLst/>
          </a:prstGeom>
        </p:spPr>
        <p:txBody>
          <a:bodyPr lIns="95139" tIns="47570" rIns="95139" bIns="47570">
            <a:noAutofit/>
          </a:bodyPr>
          <a:lstStyle/>
          <a:p>
            <a:endParaRPr lang="en-US" sz="2100"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7B66D070-19C2-49CA-BBC3-85A6270E7E8C}" type="slidenum">
              <a:rPr lang="en-US" sz="1300" spc="-1">
                <a:solidFill>
                  <a:srgbClr val="000000"/>
                </a:solidFill>
                <a:latin typeface="Times New Roman"/>
              </a:rPr>
              <a:t>2</a:t>
            </a:fld>
            <a:endParaRPr lang="en-US" sz="1300" spc="-1">
              <a:latin typeface="Arial"/>
            </a:endParaRPr>
          </a:p>
        </p:txBody>
      </p:sp>
      <p:sp>
        <p:nvSpPr>
          <p:cNvPr id="82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27"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37</a:t>
            </a:fld>
            <a:endParaRPr lang="en-US" sz="1500" b="0" strike="noStrike" spc="-1">
              <a:latin typeface="Times New Roman"/>
            </a:endParaRPr>
          </a:p>
        </p:txBody>
      </p:sp>
    </p:spTree>
    <p:extLst>
      <p:ext uri="{BB962C8B-B14F-4D97-AF65-F5344CB8AC3E}">
        <p14:creationId xmlns:p14="http://schemas.microsoft.com/office/powerpoint/2010/main" val="1518114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38</a:t>
            </a:fld>
            <a:endParaRPr lang="en-US" sz="1500" b="0" strike="noStrike" spc="-1">
              <a:latin typeface="Times New Roman"/>
            </a:endParaRPr>
          </a:p>
        </p:txBody>
      </p:sp>
    </p:spTree>
    <p:extLst>
      <p:ext uri="{BB962C8B-B14F-4D97-AF65-F5344CB8AC3E}">
        <p14:creationId xmlns:p14="http://schemas.microsoft.com/office/powerpoint/2010/main" val="2445881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39</a:t>
            </a:fld>
            <a:endParaRPr lang="en-US" sz="1500" b="0" strike="noStrike" spc="-1">
              <a:latin typeface="Times New Roman"/>
            </a:endParaRPr>
          </a:p>
        </p:txBody>
      </p:sp>
    </p:spTree>
    <p:extLst>
      <p:ext uri="{BB962C8B-B14F-4D97-AF65-F5344CB8AC3E}">
        <p14:creationId xmlns:p14="http://schemas.microsoft.com/office/powerpoint/2010/main" val="825859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40</a:t>
            </a:fld>
            <a:endParaRPr lang="en-US" sz="1500" b="0" strike="noStrike" spc="-1">
              <a:latin typeface="Times New Roman"/>
            </a:endParaRPr>
          </a:p>
        </p:txBody>
      </p:sp>
    </p:spTree>
    <p:extLst>
      <p:ext uri="{BB962C8B-B14F-4D97-AF65-F5344CB8AC3E}">
        <p14:creationId xmlns:p14="http://schemas.microsoft.com/office/powerpoint/2010/main" val="3043486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41</a:t>
            </a:fld>
            <a:endParaRPr lang="en-US" sz="1500" b="0" strike="noStrike" spc="-1">
              <a:latin typeface="Times New Roman"/>
            </a:endParaRPr>
          </a:p>
        </p:txBody>
      </p:sp>
    </p:spTree>
    <p:extLst>
      <p:ext uri="{BB962C8B-B14F-4D97-AF65-F5344CB8AC3E}">
        <p14:creationId xmlns:p14="http://schemas.microsoft.com/office/powerpoint/2010/main" val="4191535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42</a:t>
            </a:fld>
            <a:endParaRPr lang="en-US" sz="1500" b="0" strike="noStrike" spc="-1">
              <a:latin typeface="Times New Roman"/>
            </a:endParaRPr>
          </a:p>
        </p:txBody>
      </p:sp>
    </p:spTree>
    <p:extLst>
      <p:ext uri="{BB962C8B-B14F-4D97-AF65-F5344CB8AC3E}">
        <p14:creationId xmlns:p14="http://schemas.microsoft.com/office/powerpoint/2010/main" val="805406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43</a:t>
            </a:fld>
            <a:endParaRPr lang="en-US" sz="1500" b="0" strike="noStrike" spc="-1">
              <a:latin typeface="Times New Roman"/>
            </a:endParaRPr>
          </a:p>
        </p:txBody>
      </p:sp>
    </p:spTree>
    <p:extLst>
      <p:ext uri="{BB962C8B-B14F-4D97-AF65-F5344CB8AC3E}">
        <p14:creationId xmlns:p14="http://schemas.microsoft.com/office/powerpoint/2010/main" val="1461451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44</a:t>
            </a:fld>
            <a:endParaRPr lang="en-US" sz="1500" b="0" strike="noStrike" spc="-1">
              <a:latin typeface="Times New Roman"/>
            </a:endParaRPr>
          </a:p>
        </p:txBody>
      </p:sp>
    </p:spTree>
    <p:extLst>
      <p:ext uri="{BB962C8B-B14F-4D97-AF65-F5344CB8AC3E}">
        <p14:creationId xmlns:p14="http://schemas.microsoft.com/office/powerpoint/2010/main" val="2155626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45</a:t>
            </a:fld>
            <a:endParaRPr lang="en-US" sz="1500" b="0" strike="noStrike" spc="-1">
              <a:latin typeface="Times New Roman"/>
            </a:endParaRPr>
          </a:p>
        </p:txBody>
      </p:sp>
    </p:spTree>
    <p:extLst>
      <p:ext uri="{BB962C8B-B14F-4D97-AF65-F5344CB8AC3E}">
        <p14:creationId xmlns:p14="http://schemas.microsoft.com/office/powerpoint/2010/main" val="489582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46</a:t>
            </a:fld>
            <a:endParaRPr lang="en-US" sz="1500" b="0" strike="noStrike" spc="-1">
              <a:latin typeface="Times New Roman"/>
            </a:endParaRPr>
          </a:p>
        </p:txBody>
      </p:sp>
    </p:spTree>
    <p:extLst>
      <p:ext uri="{BB962C8B-B14F-4D97-AF65-F5344CB8AC3E}">
        <p14:creationId xmlns:p14="http://schemas.microsoft.com/office/powerpoint/2010/main" val="25939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3</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54</a:t>
            </a:fld>
            <a:endParaRPr lang="en-US" sz="1500" b="0" strike="noStrike" spc="-1">
              <a:latin typeface="Times New Roman"/>
            </a:endParaRPr>
          </a:p>
        </p:txBody>
      </p:sp>
    </p:spTree>
    <p:extLst>
      <p:ext uri="{BB962C8B-B14F-4D97-AF65-F5344CB8AC3E}">
        <p14:creationId xmlns:p14="http://schemas.microsoft.com/office/powerpoint/2010/main" val="1948398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55</a:t>
            </a:fld>
            <a:endParaRPr lang="en-US" sz="1500" b="0" strike="noStrike" spc="-1">
              <a:latin typeface="Times New Roman"/>
            </a:endParaRPr>
          </a:p>
        </p:txBody>
      </p:sp>
    </p:spTree>
    <p:extLst>
      <p:ext uri="{BB962C8B-B14F-4D97-AF65-F5344CB8AC3E}">
        <p14:creationId xmlns:p14="http://schemas.microsoft.com/office/powerpoint/2010/main" val="1931600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57</a:t>
            </a:fld>
            <a:endParaRPr lang="en-US" sz="1500" b="0" strike="noStrike" spc="-1">
              <a:latin typeface="Times New Roman"/>
            </a:endParaRPr>
          </a:p>
        </p:txBody>
      </p:sp>
    </p:spTree>
    <p:extLst>
      <p:ext uri="{BB962C8B-B14F-4D97-AF65-F5344CB8AC3E}">
        <p14:creationId xmlns:p14="http://schemas.microsoft.com/office/powerpoint/2010/main" val="1796561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59</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60</a:t>
            </a:fld>
            <a:endParaRPr lang="en-US" sz="1900"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61</a:t>
            </a:fld>
            <a:endParaRPr lang="en-US" sz="1900" spc="-1">
              <a:latin typeface="Times New Roman"/>
            </a:endParaRPr>
          </a:p>
        </p:txBody>
      </p:sp>
    </p:spTree>
    <p:extLst>
      <p:ext uri="{BB962C8B-B14F-4D97-AF65-F5344CB8AC3E}">
        <p14:creationId xmlns:p14="http://schemas.microsoft.com/office/powerpoint/2010/main" val="2099005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extShape 1"/>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92"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54238A47-57C3-403C-853B-258ADC1FEE9D}" type="slidenum">
              <a:rPr lang="en-US" sz="1900" spc="-1">
                <a:solidFill>
                  <a:srgbClr val="000000"/>
                </a:solidFill>
              </a:rPr>
              <a:t>62</a:t>
            </a:fld>
            <a:endParaRPr lang="en-US" sz="1900" spc="-1">
              <a:latin typeface="Times New Roman"/>
            </a:endParaRPr>
          </a:p>
        </p:txBody>
      </p:sp>
      <p:sp>
        <p:nvSpPr>
          <p:cNvPr id="893"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63</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C3E4E5B-7747-4DCC-8830-D6AB4B7378A8}" type="slidenum">
              <a:rPr lang="en-US" sz="1300" spc="-1">
                <a:solidFill>
                  <a:srgbClr val="000000"/>
                </a:solidFill>
                <a:latin typeface="Times New Roman"/>
              </a:rPr>
              <a:t>64</a:t>
            </a:fld>
            <a:endParaRPr lang="en-US" sz="1300" spc="-1">
              <a:latin typeface="Arial"/>
            </a:endParaRPr>
          </a:p>
        </p:txBody>
      </p:sp>
      <p:sp>
        <p:nvSpPr>
          <p:cNvPr id="89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9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9495ED3-A7E8-440C-82BA-4565683283D8}" type="slidenum">
              <a:rPr lang="en-US" sz="1300" spc="-1">
                <a:solidFill>
                  <a:srgbClr val="000000"/>
                </a:solidFill>
                <a:latin typeface="Times New Roman"/>
              </a:rPr>
              <a:t>65</a:t>
            </a:fld>
            <a:endParaRPr lang="en-US" sz="1300" spc="-1">
              <a:latin typeface="Arial"/>
            </a:endParaRPr>
          </a:p>
        </p:txBody>
      </p:sp>
      <p:sp>
        <p:nvSpPr>
          <p:cNvPr id="901"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90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4</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68</a:t>
            </a:fld>
            <a:endParaRPr lang="en-US" sz="1500" b="0" strike="noStrike" spc="-1">
              <a:latin typeface="Times New Roman"/>
            </a:endParaRPr>
          </a:p>
        </p:txBody>
      </p:sp>
    </p:spTree>
    <p:extLst>
      <p:ext uri="{BB962C8B-B14F-4D97-AF65-F5344CB8AC3E}">
        <p14:creationId xmlns:p14="http://schemas.microsoft.com/office/powerpoint/2010/main" val="1519823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343C166-D58F-4906-A5F9-D9BBD6A27A0D}" type="slidenum">
              <a:rPr lang="en-US" sz="1300" spc="-1">
                <a:solidFill>
                  <a:srgbClr val="000000"/>
                </a:solidFill>
                <a:latin typeface="Times New Roman"/>
              </a:rPr>
              <a:t>76</a:t>
            </a:fld>
            <a:endParaRPr lang="en-US" sz="1300" spc="-1">
              <a:latin typeface="Arial"/>
            </a:endParaRPr>
          </a:p>
        </p:txBody>
      </p:sp>
      <p:sp>
        <p:nvSpPr>
          <p:cNvPr id="844"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5"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C30AE87-73AC-4FE0-A501-0D789265378F}" type="slidenum">
              <a:rPr lang="en-US" sz="1300" spc="-1">
                <a:solidFill>
                  <a:srgbClr val="000000"/>
                </a:solidFill>
                <a:latin typeface="Times New Roman"/>
              </a:rPr>
              <a:t>77</a:t>
            </a:fld>
            <a:endParaRPr lang="en-US" sz="1300" spc="-1">
              <a:latin typeface="Arial"/>
            </a:endParaRPr>
          </a:p>
        </p:txBody>
      </p:sp>
      <p:sp>
        <p:nvSpPr>
          <p:cNvPr id="847"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8"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545098C4-3E47-4B37-B8F2-91F29C5E14C4}" type="slidenum">
              <a:rPr lang="en-US" sz="1300" spc="-1">
                <a:solidFill>
                  <a:srgbClr val="000000"/>
                </a:solidFill>
                <a:latin typeface="Times New Roman"/>
              </a:rPr>
              <a:t>78</a:t>
            </a:fld>
            <a:endParaRPr lang="en-US" sz="1300" spc="-1">
              <a:latin typeface="Arial"/>
            </a:endParaRPr>
          </a:p>
        </p:txBody>
      </p:sp>
      <p:sp>
        <p:nvSpPr>
          <p:cNvPr id="850"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1"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5</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PlaceHolder 1"/>
          <p:cNvSpPr>
            <a:spLocks noGrp="1" noRot="1" noChangeAspect="1"/>
          </p:cNvSpPr>
          <p:nvPr>
            <p:ph type="sldImg"/>
          </p:nvPr>
        </p:nvSpPr>
        <p:spPr>
          <a:xfrm>
            <a:off x="57150" y="600075"/>
            <a:ext cx="7200900" cy="4051300"/>
          </a:xfrm>
          <a:prstGeom prst="rect">
            <a:avLst/>
          </a:prstGeom>
        </p:spPr>
      </p:sp>
      <p:sp>
        <p:nvSpPr>
          <p:cNvPr id="83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9" name="CustomShape 3"/>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FCAC9BC8-4451-44A9-BBFA-586FE3778B96}" type="slidenum">
              <a:rPr lang="en-US" sz="1300" spc="-1">
                <a:solidFill>
                  <a:srgbClr val="000000"/>
                </a:solidFill>
                <a:latin typeface="Times New Roman"/>
              </a:rPr>
              <a:t>6</a:t>
            </a:fld>
            <a:endParaRPr lang="en-US" sz="13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7</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E8F3A848-5841-4BE7-B3BB-1C846D4A325D}" type="slidenum">
              <a:rPr lang="en-US" sz="1300" spc="-1">
                <a:solidFill>
                  <a:srgbClr val="000000"/>
                </a:solidFill>
                <a:latin typeface="Times New Roman"/>
              </a:rPr>
              <a:t>8</a:t>
            </a:fld>
            <a:endParaRPr lang="en-US" sz="1300" spc="-1">
              <a:latin typeface="Arial"/>
            </a:endParaRPr>
          </a:p>
        </p:txBody>
      </p:sp>
      <p:sp>
        <p:nvSpPr>
          <p:cNvPr id="853"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4"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C3684F14-F7B4-4035-BDA6-876BCF5F23EC}" type="slidenum">
              <a:rPr lang="en-US" sz="1300" spc="-1">
                <a:solidFill>
                  <a:srgbClr val="000000"/>
                </a:solidFill>
                <a:latin typeface="Times New Roman"/>
              </a:rPr>
              <a:t>9</a:t>
            </a:fld>
            <a:endParaRPr lang="en-US" sz="1300" spc="-1">
              <a:latin typeface="Arial"/>
            </a:endParaRPr>
          </a:p>
        </p:txBody>
      </p:sp>
      <p:sp>
        <p:nvSpPr>
          <p:cNvPr id="856"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57"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pngimg.com/download/33491"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hyperlink" Target="http://pngimg.com/download/33491" TargetMode="Externa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hyperlink" Target="http://pngimg.com/download/33491" TargetMode="Externa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hyperlink" Target="http://pngimg.com/download/33491" TargetMode="Externa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hyperlink" Target="http://pngimg.com/download/33491" TargetMode="Externa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hyperlink" Target="http://pngimg.com/download/33491" TargetMode="Externa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hyperlink" Target="http://pngimg.com/download/33491" TargetMode="Externa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hyperlink" Target="http://pngimg.com/download/33491" TargetMode="Externa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hyperlink" Target="http://pngimg.com/download/33491" TargetMode="Externa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7CD2B06-7553-48A4-B759-023AAD6737B5}"/>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grpSp>
        <p:nvGrpSpPr>
          <p:cNvPr id="12" name="Group 1"/>
          <p:cNvGrpSpPr/>
          <p:nvPr/>
        </p:nvGrpSpPr>
        <p:grpSpPr>
          <a:xfrm>
            <a:off x="87480" y="6091200"/>
            <a:ext cx="693360" cy="695160"/>
            <a:chOff x="87480" y="6091200"/>
            <a:chExt cx="693360" cy="695160"/>
          </a:xfrm>
        </p:grpSpPr>
        <p:sp>
          <p:nvSpPr>
            <p:cNvPr id="13"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 name="PlaceHolder 8"/>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FFFFFF"/>
                </a:solidFill>
                <a:latin typeface="Gulim"/>
              </a:rPr>
              <a:t>Click to edit Master title style</a:t>
            </a:r>
          </a:p>
        </p:txBody>
      </p:sp>
      <p:sp>
        <p:nvSpPr>
          <p:cNvPr id="8" name="PlaceHolder 9"/>
          <p:cNvSpPr>
            <a:spLocks noGrp="1"/>
          </p:cNvSpPr>
          <p:nvPr>
            <p:ph type="dt"/>
          </p:nvPr>
        </p:nvSpPr>
        <p:spPr>
          <a:xfrm>
            <a:off x="838080" y="6311880"/>
            <a:ext cx="2742840" cy="545760"/>
          </a:xfrm>
          <a:prstGeom prst="rect">
            <a:avLst/>
          </a:prstGeom>
        </p:spPr>
        <p:txBody>
          <a:bodyPr anchor="ctr">
            <a:noAutofit/>
          </a:bodyPr>
          <a:lstStyle/>
          <a:p>
            <a:pPr>
              <a:lnSpc>
                <a:spcPct val="100000"/>
              </a:lnSpc>
            </a:pPr>
            <a:fld id="{38913183-964A-455F-BD6D-D048BB501327}" type="datetime1">
              <a:rPr lang="en-US" sz="1200" b="1" strike="noStrike" spc="-1">
                <a:solidFill>
                  <a:srgbClr val="FFFFFF"/>
                </a:solidFill>
                <a:latin typeface="Gulim"/>
              </a:rPr>
              <a:t>12/3/2020</a:t>
            </a:fld>
            <a:endParaRPr lang="en-US" sz="1200" b="0" strike="noStrike" spc="-1">
              <a:latin typeface="Times New Roman"/>
            </a:endParaRPr>
          </a:p>
        </p:txBody>
      </p:sp>
      <p:sp>
        <p:nvSpPr>
          <p:cNvPr id="9" name="PlaceHolder 10"/>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10" name="PlaceHolder 11"/>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0738AC8A-3062-41FD-8D30-499643B0BC65}" type="slidenum">
              <a:rPr lang="en-US" sz="1200" b="1" strike="noStrike" spc="-1">
                <a:solidFill>
                  <a:srgbClr val="FFFFFF"/>
                </a:solidFill>
                <a:latin typeface="Gulim"/>
              </a:rPr>
              <a:t>‹#›</a:t>
            </a:fld>
            <a:endParaRPr lang="en-US" sz="1200" b="0" strike="noStrike" spc="-1">
              <a:latin typeface="Times New Roman"/>
            </a:endParaRPr>
          </a:p>
        </p:txBody>
      </p:sp>
      <p:sp>
        <p:nvSpPr>
          <p:cNvPr id="1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FFFFFF"/>
                </a:solidFill>
                <a:latin typeface="Gulim"/>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FFFFFF"/>
                </a:solidFill>
                <a:latin typeface="Gulim"/>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FFFFFF"/>
                </a:solidFill>
                <a:latin typeface="Gulim"/>
              </a:rPr>
              <a:t>Third Outline Level</a:t>
            </a:r>
          </a:p>
          <a:p>
            <a:pPr marL="1728000" lvl="3" indent="-216000">
              <a:spcBef>
                <a:spcPts val="567"/>
              </a:spcBef>
              <a:buClr>
                <a:srgbClr val="000000"/>
              </a:buClr>
              <a:buSzPct val="75000"/>
              <a:buFont typeface="Symbol" charset="2"/>
              <a:buChar char=""/>
            </a:pPr>
            <a:r>
              <a:rPr lang="en-US" sz="1800" b="0" strike="noStrike" spc="-1">
                <a:solidFill>
                  <a:srgbClr val="FFFFFF"/>
                </a:solidFill>
                <a:latin typeface="Gulim"/>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Gulim"/>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Gulim"/>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Gulim"/>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4DD96327-4367-4DBD-8B21-2E047897FB23}"/>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38" name="Group 1"/>
          <p:cNvGrpSpPr/>
          <p:nvPr/>
        </p:nvGrpSpPr>
        <p:grpSpPr>
          <a:xfrm>
            <a:off x="87480" y="6091200"/>
            <a:ext cx="693000" cy="694800"/>
            <a:chOff x="87480" y="6091200"/>
            <a:chExt cx="693000" cy="694800"/>
          </a:xfrm>
        </p:grpSpPr>
        <p:sp>
          <p:nvSpPr>
            <p:cNvPr id="139"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45"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46"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6DE130B0-62C2-46E7-AE0B-C286CBC5D71F}"/>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183" name="Group 1"/>
          <p:cNvGrpSpPr/>
          <p:nvPr/>
        </p:nvGrpSpPr>
        <p:grpSpPr>
          <a:xfrm>
            <a:off x="87480" y="6091200"/>
            <a:ext cx="693000" cy="694800"/>
            <a:chOff x="87480" y="6091200"/>
            <a:chExt cx="693000" cy="694800"/>
          </a:xfrm>
        </p:grpSpPr>
        <p:sp>
          <p:nvSpPr>
            <p:cNvPr id="184"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8"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19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FDE80192-9CDF-47AE-8995-2853DEF3D146}"/>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28" name="Group 1"/>
          <p:cNvGrpSpPr/>
          <p:nvPr/>
        </p:nvGrpSpPr>
        <p:grpSpPr>
          <a:xfrm>
            <a:off x="144360" y="6054840"/>
            <a:ext cx="693360" cy="694800"/>
            <a:chOff x="144360" y="6054840"/>
            <a:chExt cx="693360" cy="694800"/>
          </a:xfrm>
        </p:grpSpPr>
        <p:sp>
          <p:nvSpPr>
            <p:cNvPr id="229"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1"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3"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4"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35"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236"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237"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pic>
        <p:nvPicPr>
          <p:cNvPr id="14" name="Picture 13">
            <a:extLst>
              <a:ext uri="{FF2B5EF4-FFF2-40B4-BE49-F238E27FC236}">
                <a16:creationId xmlns:a16="http://schemas.microsoft.com/office/drawing/2014/main" id="{A0B82931-0196-412A-8770-ED9FEEED0819}"/>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274" name="Group 1"/>
          <p:cNvGrpSpPr/>
          <p:nvPr/>
        </p:nvGrpSpPr>
        <p:grpSpPr>
          <a:xfrm>
            <a:off x="144360" y="6054840"/>
            <a:ext cx="693360" cy="694800"/>
            <a:chOff x="144360" y="6054840"/>
            <a:chExt cx="693360" cy="694800"/>
          </a:xfrm>
        </p:grpSpPr>
        <p:sp>
          <p:nvSpPr>
            <p:cNvPr id="275"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6"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8"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9"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0"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81"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2"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645DB0B2-4A10-4DD3-AEB3-DEEAFF423619}"/>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19" name="Group 1"/>
          <p:cNvGrpSpPr/>
          <p:nvPr/>
        </p:nvGrpSpPr>
        <p:grpSpPr>
          <a:xfrm>
            <a:off x="87480" y="6091200"/>
            <a:ext cx="693000" cy="694800"/>
            <a:chOff x="87480" y="6091200"/>
            <a:chExt cx="693000" cy="694800"/>
          </a:xfrm>
        </p:grpSpPr>
        <p:sp>
          <p:nvSpPr>
            <p:cNvPr id="320"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5"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6" name="PlaceHolder 8"/>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27" name="PlaceHolder 9"/>
          <p:cNvSpPr>
            <a:spLocks noGrp="1"/>
          </p:cNvSpPr>
          <p:nvPr>
            <p:ph type="body"/>
          </p:nvPr>
        </p:nvSpPr>
        <p:spPr>
          <a:xfrm>
            <a:off x="60948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328" name="PlaceHolder 10"/>
          <p:cNvSpPr>
            <a:spLocks noGrp="1"/>
          </p:cNvSpPr>
          <p:nvPr>
            <p:ph type="body"/>
          </p:nvPr>
        </p:nvSpPr>
        <p:spPr>
          <a:xfrm>
            <a:off x="6231960" y="1604520"/>
            <a:ext cx="5353920" cy="3976920"/>
          </a:xfrm>
          <a:prstGeom prst="rect">
            <a:avLst/>
          </a:prstGeom>
        </p:spPr>
        <p:txBody>
          <a:bodyPr lIns="0" tIns="0" rIns="0" bIns="0">
            <a:normAutofit fontScale="97000"/>
          </a:bodyPr>
          <a:lstStyle/>
          <a:p>
            <a:pPr marL="432000" indent="-324000" algn="ctr">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pic>
        <p:nvPicPr>
          <p:cNvPr id="14" name="Picture 13">
            <a:extLst>
              <a:ext uri="{FF2B5EF4-FFF2-40B4-BE49-F238E27FC236}">
                <a16:creationId xmlns:a16="http://schemas.microsoft.com/office/drawing/2014/main" id="{64628C5E-D2B5-47D5-ACCC-3B80B0CB47EE}"/>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365" name="Group 1"/>
          <p:cNvGrpSpPr/>
          <p:nvPr/>
        </p:nvGrpSpPr>
        <p:grpSpPr>
          <a:xfrm>
            <a:off x="87480" y="6091200"/>
            <a:ext cx="693000" cy="694800"/>
            <a:chOff x="87480" y="6091200"/>
            <a:chExt cx="693000" cy="694800"/>
          </a:xfrm>
        </p:grpSpPr>
        <p:sp>
          <p:nvSpPr>
            <p:cNvPr id="366" name="CustomShape 2"/>
            <p:cNvSpPr/>
            <p:nvPr/>
          </p:nvSpPr>
          <p:spPr>
            <a:xfrm>
              <a:off x="874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33588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8" name="CustomShape 4"/>
            <p:cNvSpPr/>
            <p:nvPr/>
          </p:nvSpPr>
          <p:spPr>
            <a:xfrm>
              <a:off x="335880" y="63424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9" name="CustomShape 5"/>
            <p:cNvSpPr/>
            <p:nvPr/>
          </p:nvSpPr>
          <p:spPr>
            <a:xfrm>
              <a:off x="87480" y="63406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0" name="CustomShape 6"/>
            <p:cNvSpPr/>
            <p:nvPr/>
          </p:nvSpPr>
          <p:spPr>
            <a:xfrm>
              <a:off x="87480" y="609120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1" name="CustomShape 7"/>
            <p:cNvSpPr/>
            <p:nvPr/>
          </p:nvSpPr>
          <p:spPr>
            <a:xfrm>
              <a:off x="585720" y="65912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72"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7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3F7EC2B7-7F7F-4194-A1AB-528840B2789D}"/>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12/3/2020</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trike="noStrike" spc="-1">
                <a:solidFill>
                  <a:srgbClr val="FFFFFF"/>
                </a:solidFill>
                <a:latin typeface="Gulim"/>
              </a:rPr>
              <a:t>CS 410 – Team Yellow – Load.In – Feasibility </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pic>
        <p:nvPicPr>
          <p:cNvPr id="16" name="Picture 15">
            <a:extLst>
              <a:ext uri="{FF2B5EF4-FFF2-40B4-BE49-F238E27FC236}">
                <a16:creationId xmlns:a16="http://schemas.microsoft.com/office/drawing/2014/main" id="{CE55238E-580D-4A2E-9FE3-994E18B6CBDE}"/>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Layout" Target="../slideLayouts/slideLayout4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1.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6.xml"/><Relationship Id="rId5" Type="http://schemas.openxmlformats.org/officeDocument/2006/relationships/hyperlink" Target="https://creativecommons.org/licenses/by/3.0/" TargetMode="External"/><Relationship Id="rId4" Type="http://schemas.openxmlformats.org/officeDocument/2006/relationships/hyperlink" Target="https://www.realtor.com/advice/move/unpack-like-a-p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Android_robot_2014.svg" TargetMode="External"/><Relationship Id="rId2" Type="http://schemas.openxmlformats.org/officeDocument/2006/relationships/image" Target="../media/image28.png"/><Relationship Id="rId1" Type="http://schemas.openxmlformats.org/officeDocument/2006/relationships/slideLayout" Target="../slideLayouts/slideLayout87.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GNOME_Web_logo--2018.svg" TargetMode="Externa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7.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8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8" Type="http://schemas.openxmlformats.org/officeDocument/2006/relationships/hyperlink" Target="https://commons.wikimedia.org/wiki/File:Android_robot.svg" TargetMode="External"/><Relationship Id="rId13" Type="http://schemas.openxmlformats.org/officeDocument/2006/relationships/image" Target="../media/image83.png"/><Relationship Id="rId18" Type="http://schemas.openxmlformats.org/officeDocument/2006/relationships/hyperlink" Target="https://en.wikipedia.org/wiki/Android_Studio" TargetMode="External"/><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hyperlink" Target="https://medium.com/skyhub-labs/spike-investigativo-aws-lambda-f0830c9e92f6" TargetMode="External"/><Relationship Id="rId17" Type="http://schemas.openxmlformats.org/officeDocument/2006/relationships/image" Target="../media/image85.png"/><Relationship Id="rId2" Type="http://schemas.openxmlformats.org/officeDocument/2006/relationships/notesSlide" Target="../notesSlides/notesSlide32.xml"/><Relationship Id="rId16" Type="http://schemas.openxmlformats.org/officeDocument/2006/relationships/hyperlink" Target="https://en.wikipedia.org/wiki/IntelliJ_IDEA" TargetMode="External"/><Relationship Id="rId20" Type="http://schemas.openxmlformats.org/officeDocument/2006/relationships/hyperlink" Target="https://es.wikiversity.org/wiki/Linux" TargetMode="External"/><Relationship Id="rId1" Type="http://schemas.openxmlformats.org/officeDocument/2006/relationships/slideLayout" Target="../slideLayouts/slideLayout87.xml"/><Relationship Id="rId6" Type="http://schemas.openxmlformats.org/officeDocument/2006/relationships/image" Target="../media/image79.tmp"/><Relationship Id="rId11" Type="http://schemas.openxmlformats.org/officeDocument/2006/relationships/image" Target="../media/image82.png"/><Relationship Id="rId5" Type="http://schemas.openxmlformats.org/officeDocument/2006/relationships/image" Target="../media/image78.tmp"/><Relationship Id="rId15" Type="http://schemas.openxmlformats.org/officeDocument/2006/relationships/image" Target="../media/image84.png"/><Relationship Id="rId10" Type="http://schemas.openxmlformats.org/officeDocument/2006/relationships/hyperlink" Target="https://community.globalvoices.org/guide/technical-guides/trello-guide/" TargetMode="External"/><Relationship Id="rId19" Type="http://schemas.openxmlformats.org/officeDocument/2006/relationships/image" Target="../media/image86.png"/><Relationship Id="rId4" Type="http://schemas.openxmlformats.org/officeDocument/2006/relationships/hyperlink" Target="https://pt.wikipedia.org/wiki/Apache_Tomcat" TargetMode="External"/><Relationship Id="rId9" Type="http://schemas.openxmlformats.org/officeDocument/2006/relationships/image" Target="../media/image81.png"/><Relationship Id="rId14" Type="http://schemas.openxmlformats.org/officeDocument/2006/relationships/hyperlink" Target="https://de.wikipedia.org/wiki/MySQL"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alicevision/AliceVision" TargetMode="External"/><Relationship Id="rId1" Type="http://schemas.openxmlformats.org/officeDocument/2006/relationships/slideLayout" Target="../slideLayouts/slideLayout87.xml"/></Relationships>
</file>

<file path=ppt/slides/_rels/slide5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85.xml"/><Relationship Id="rId4" Type="http://schemas.openxmlformats.org/officeDocument/2006/relationships/image" Target="../media/image87.wmf"/></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85.xml"/><Relationship Id="rId4" Type="http://schemas.openxmlformats.org/officeDocument/2006/relationships/image" Target="../media/image87.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xml"/><Relationship Id="rId1" Type="http://schemas.openxmlformats.org/officeDocument/2006/relationships/slideLayout" Target="../slideLayouts/slideLayout52.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suny-osuniversityphysics/chapter/12-1-conditions-for-static-equilibrium/" TargetMode="External"/><Relationship Id="rId4" Type="http://schemas.openxmlformats.org/officeDocument/2006/relationships/hyperlink" Target="https://www.hayesbc.com/causes-of-trailer-sway-and-how-to-prevent-the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hyperlink" Target="https://creativecommons.org/licenses/by/3.0/" TargetMode="External"/><Relationship Id="rId2" Type="http://schemas.openxmlformats.org/officeDocument/2006/relationships/notesSlide" Target="../notesSlides/notesSlide42.xml"/><Relationship Id="rId1" Type="http://schemas.openxmlformats.org/officeDocument/2006/relationships/slideLayout" Target="../slideLayouts/slideLayout61.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91.jpeg"/><Relationship Id="rId4" Type="http://schemas.openxmlformats.org/officeDocument/2006/relationships/hyperlink" Target="https://www.pensketruckrental.com/renting-from-penske/how-to-load-a-moving-truck/"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wtkr.com/2019/11/08/how-that-19-u-haul-rental-can-cost-60-or-more" TargetMode="External"/><Relationship Id="rId7" Type="http://schemas.openxmlformats.org/officeDocument/2006/relationships/hyperlink" Target="https://creativecommons.org/licenses/by/3.0/" TargetMode="External"/><Relationship Id="rId2" Type="http://schemas.openxmlformats.org/officeDocument/2006/relationships/notesSlide" Target="../notesSlides/notesSlide43.xml"/><Relationship Id="rId1" Type="http://schemas.openxmlformats.org/officeDocument/2006/relationships/slideLayout" Target="../slideLayouts/slideLayout52.xml"/><Relationship Id="rId6" Type="http://schemas.openxmlformats.org/officeDocument/2006/relationships/hyperlink" Target="https://courses.lumenlearning.com/suny-osuniversityphysics/chapter/12-1-conditions-for-static-equilibrium/" TargetMode="External"/><Relationship Id="rId5" Type="http://schemas.openxmlformats.org/officeDocument/2006/relationships/image" Target="../media/image92.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lIns="91440" tIns="45720" rIns="91440" bIns="45720" anchor="b">
            <a:noAutofit/>
          </a:bodyPr>
          <a:lstStyle/>
          <a:p>
            <a:pPr algn="ctr">
              <a:lnSpc>
                <a:spcPct val="90000"/>
              </a:lnSpc>
            </a:pPr>
            <a:r>
              <a:rPr lang="en-US" sz="7200" b="1" spc="299">
                <a:solidFill>
                  <a:srgbClr val="FFFFFF"/>
                </a:solidFill>
                <a:latin typeface="Gulim"/>
              </a:rPr>
              <a:t>Load</a:t>
            </a:r>
            <a:r>
              <a:rPr lang="en-US" sz="7200" b="1" strike="noStrike" spc="299">
                <a:solidFill>
                  <a:srgbClr val="FFFFFF"/>
                </a:solidFill>
                <a:latin typeface="Gulim"/>
              </a:rPr>
              <a:t>.in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a:noAutofit/>
          </a:bodyPr>
          <a:lstStyle/>
          <a:p>
            <a:pPr algn="r">
              <a:lnSpc>
                <a:spcPct val="90000"/>
              </a:lnSpc>
              <a:spcBef>
                <a:spcPts val="1001"/>
              </a:spcBef>
              <a:tabLst>
                <a:tab pos="0" algn="l"/>
              </a:tabLst>
            </a:pPr>
            <a:r>
              <a:rPr lang="en-US" sz="1400" b="1" strike="noStrike" spc="-1">
                <a:solidFill>
                  <a:srgbClr val="FFFFFF"/>
                </a:solidFill>
                <a:latin typeface="Gulim"/>
              </a:rPr>
              <a:t>Team Yellow</a:t>
            </a:r>
            <a:endParaRPr lang="en-US" sz="1400" b="1" strike="noStrike" spc="-1">
              <a:latin typeface="Arial"/>
            </a:endParaRPr>
          </a:p>
          <a:p>
            <a:pPr algn="r">
              <a:lnSpc>
                <a:spcPct val="90000"/>
              </a:lnSpc>
              <a:spcBef>
                <a:spcPts val="1001"/>
              </a:spcBef>
              <a:tabLst>
                <a:tab pos="0" algn="l"/>
              </a:tabLst>
            </a:pPr>
            <a:r>
              <a:rPr lang="en-US" sz="1400" b="1" strike="noStrike" spc="-1">
                <a:solidFill>
                  <a:srgbClr val="FFFFFF"/>
                </a:solidFill>
                <a:latin typeface="Gulim"/>
              </a:rPr>
              <a:t>Design Presentation</a:t>
            </a:r>
            <a:endParaRPr lang="en-US" sz="1400" b="1" strike="noStrike" spc="-1">
              <a:latin typeface="Arial"/>
            </a:endParaRPr>
          </a:p>
          <a:p>
            <a:pPr algn="r">
              <a:lnSpc>
                <a:spcPct val="90000"/>
              </a:lnSpc>
              <a:spcBef>
                <a:spcPts val="1001"/>
              </a:spcBef>
              <a:tabLst>
                <a:tab pos="0" algn="l"/>
              </a:tabLst>
            </a:pPr>
            <a:r>
              <a:rPr lang="en-US" sz="1400" b="1" strike="noStrike" spc="-1">
                <a:solidFill>
                  <a:srgbClr val="FFFFFF"/>
                </a:solidFill>
                <a:latin typeface="Gulim"/>
              </a:rPr>
              <a:t>Old Dominion University</a:t>
            </a:r>
            <a:endParaRPr lang="en-US" sz="1400" b="1" strike="noStrike" spc="-1">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12/3/2020</a:t>
            </a:fld>
            <a:endParaRPr lang="en-US" sz="1400" b="1" strike="noStrike" spc="-1">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a:solidFill>
                  <a:srgbClr val="FFFFFF"/>
                </a:solidFill>
                <a:latin typeface="Gulim"/>
              </a:rPr>
              <a:t>Using AI and Computer Vision </a:t>
            </a:r>
            <a:endParaRPr lang="en-US" sz="1800" b="0" strike="noStrike" spc="-1">
              <a:latin typeface="Arial"/>
            </a:endParaRPr>
          </a:p>
          <a:p>
            <a:pPr algn="ctr">
              <a:lnSpc>
                <a:spcPct val="90000"/>
              </a:lnSpc>
              <a:tabLst>
                <a:tab pos="0" algn="l"/>
              </a:tabLst>
            </a:pPr>
            <a:r>
              <a:rPr lang="en-US" sz="1800" b="1" strike="noStrike" spc="299">
                <a:solidFill>
                  <a:srgbClr val="FFFFFF"/>
                </a:solidFill>
                <a:latin typeface="Gulim"/>
              </a:rPr>
              <a:t>to give your move a game plan.</a:t>
            </a:r>
            <a:endParaRPr lang="en-US" sz="1800" b="0" strike="noStrike" spc="-1">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10342485" cy="2585323"/>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Movers</a:t>
            </a:r>
          </a:p>
          <a:p>
            <a:pPr marL="742950" lvl="1" indent="-285750">
              <a:buFont typeface="Arial" panose="020B0604020202020204" pitchFamily="34" charset="0"/>
              <a:buChar char="•"/>
            </a:pPr>
            <a:r>
              <a:rPr lang="en-US">
                <a:solidFill>
                  <a:schemeClr val="bg1"/>
                </a:solidFill>
              </a:rPr>
              <a:t>Looking to save on </a:t>
            </a:r>
          </a:p>
          <a:p>
            <a:pPr marL="1200150" lvl="2" indent="-285750">
              <a:buFont typeface="Arial" panose="020B0604020202020204" pitchFamily="34" charset="0"/>
              <a:buChar char="•"/>
            </a:pPr>
            <a:r>
              <a:rPr lang="en-US">
                <a:solidFill>
                  <a:schemeClr val="bg1"/>
                </a:solidFill>
              </a:rPr>
              <a:t>Time</a:t>
            </a:r>
          </a:p>
          <a:p>
            <a:pPr marL="1200150" lvl="2" indent="-285750">
              <a:buFont typeface="Arial" panose="020B0604020202020204" pitchFamily="34" charset="0"/>
              <a:buChar char="•"/>
            </a:pPr>
            <a:r>
              <a:rPr lang="en-US">
                <a:solidFill>
                  <a:schemeClr val="bg1"/>
                </a:solidFill>
              </a:rPr>
              <a:t>Money</a:t>
            </a:r>
          </a:p>
          <a:p>
            <a:pPr marL="1200150" lvl="2" indent="-285750">
              <a:buFont typeface="Arial" panose="020B0604020202020204" pitchFamily="34" charset="0"/>
              <a:buChar char="•"/>
            </a:pPr>
            <a:r>
              <a:rPr lang="en-US">
                <a:solidFill>
                  <a:schemeClr val="bg1"/>
                </a:solidFill>
              </a:rPr>
              <a:t>Stress</a:t>
            </a:r>
          </a:p>
          <a:p>
            <a:pPr marL="1200150" lvl="2" indent="-285750">
              <a:buFont typeface="Arial" panose="020B0604020202020204" pitchFamily="34" charset="0"/>
              <a:buChar char="•"/>
            </a:pPr>
            <a:r>
              <a:rPr lang="en-US">
                <a:solidFill>
                  <a:schemeClr val="bg1"/>
                </a:solidFill>
              </a:rPr>
              <a:t>Anxiety</a:t>
            </a:r>
          </a:p>
          <a:p>
            <a:pPr marL="285750" indent="-285750">
              <a:buFont typeface="Arial" panose="020B0604020202020204" pitchFamily="34" charset="0"/>
              <a:buChar char="•"/>
            </a:pPr>
            <a:r>
              <a:rPr lang="en-US">
                <a:solidFill>
                  <a:schemeClr val="bg1"/>
                </a:solidFill>
              </a:rPr>
              <a:t>Moving Rental Companies</a:t>
            </a:r>
          </a:p>
          <a:p>
            <a:pPr marL="742950" lvl="1" indent="-285750">
              <a:buFont typeface="Arial" panose="020B0604020202020204" pitchFamily="34" charset="0"/>
              <a:buChar char="•"/>
            </a:pPr>
            <a:r>
              <a:rPr lang="en-US">
                <a:solidFill>
                  <a:schemeClr val="bg1"/>
                </a:solidFill>
              </a:rPr>
              <a:t>Looking to appeal more to DIY movers</a:t>
            </a:r>
          </a:p>
          <a:p>
            <a:pPr marL="742950" lvl="1" indent="-285750">
              <a:buFont typeface="Arial" panose="020B0604020202020204" pitchFamily="34" charset="0"/>
              <a:buChar char="•"/>
            </a:pPr>
            <a:r>
              <a:rPr lang="en-US">
                <a:solidFill>
                  <a:schemeClr val="bg1"/>
                </a:solidFill>
              </a:rPr>
              <a:t>Increase revenue while reducing risk</a:t>
            </a:r>
          </a:p>
        </p:txBody>
      </p:sp>
      <p:pic>
        <p:nvPicPr>
          <p:cNvPr id="4" name="Picture 3" descr="A drawing of a cartoon character&#10;&#10;Description automatically generated">
            <a:extLst>
              <a:ext uri="{FF2B5EF4-FFF2-40B4-BE49-F238E27FC236}">
                <a16:creationId xmlns:a16="http://schemas.microsoft.com/office/drawing/2014/main" id="{FE73EEEA-405F-499D-BBC8-B940E4EB3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419" y="1464806"/>
            <a:ext cx="2956265" cy="2658861"/>
          </a:xfrm>
          <a:prstGeom prst="rect">
            <a:avLst/>
          </a:prstGeom>
        </p:spPr>
      </p:pic>
      <p:pic>
        <p:nvPicPr>
          <p:cNvPr id="5" name="Picture 11" descr="A truck is parked in front of a building&#10;&#10;Description automatically generated">
            <a:extLst>
              <a:ext uri="{FF2B5EF4-FFF2-40B4-BE49-F238E27FC236}">
                <a16:creationId xmlns:a16="http://schemas.microsoft.com/office/drawing/2014/main" id="{DE966704-FE9B-4C76-9800-79F2A9B4F059}"/>
              </a:ext>
            </a:extLst>
          </p:cNvPr>
          <p:cNvPicPr/>
          <p:nvPr/>
        </p:nvPicPr>
        <p:blipFill>
          <a:blip r:embed="rId3"/>
          <a:stretch/>
        </p:blipFill>
        <p:spPr>
          <a:xfrm>
            <a:off x="2779217" y="4541563"/>
            <a:ext cx="6143760" cy="2116800"/>
          </a:xfrm>
          <a:prstGeom prst="rect">
            <a:avLst/>
          </a:prstGeom>
          <a:ln>
            <a:noFill/>
          </a:ln>
        </p:spPr>
      </p:pic>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Customers and End Users</a:t>
            </a:r>
            <a:endParaRPr lang="en-US" sz="4400" b="0" strike="noStrike" spc="-1">
              <a:solidFill>
                <a:schemeClr val="bg2"/>
              </a:solidFill>
              <a:latin typeface="Arial"/>
            </a:endParaRPr>
          </a:p>
        </p:txBody>
      </p:sp>
      <p:sp>
        <p:nvSpPr>
          <p:cNvPr id="7" name="CustomShape 1">
            <a:extLst>
              <a:ext uri="{FF2B5EF4-FFF2-40B4-BE49-F238E27FC236}">
                <a16:creationId xmlns:a16="http://schemas.microsoft.com/office/drawing/2014/main" id="{E5A59BF2-8331-4070-9A12-BFAAB0D4D3F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2E4CEE8-FF8E-4BE7-9489-D19C796B690F}" type="slidenum">
              <a:rPr lang="en-US" sz="1200" b="1" spc="-1" smtClean="0">
                <a:solidFill>
                  <a:srgbClr val="FFFFFF"/>
                </a:solidFill>
                <a:latin typeface="Gulim"/>
              </a:rPr>
              <a:t>10</a:t>
            </a:fld>
            <a:endParaRPr lang="en-US" sz="1200" b="0" strike="noStrike" spc="-1">
              <a:latin typeface="Arial"/>
            </a:endParaRPr>
          </a:p>
        </p:txBody>
      </p:sp>
    </p:spTree>
    <p:extLst>
      <p:ext uri="{BB962C8B-B14F-4D97-AF65-F5344CB8AC3E}">
        <p14:creationId xmlns:p14="http://schemas.microsoft.com/office/powerpoint/2010/main" val="58457498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37190" y="1480835"/>
            <a:ext cx="5310170" cy="4524315"/>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a:t>
            </a:r>
          </a:p>
          <a:p>
            <a:pPr marL="742950" lvl="1" indent="-285750">
              <a:buFont typeface="Arial" panose="020B0604020202020204" pitchFamily="34" charset="0"/>
              <a:buChar char="•"/>
            </a:pPr>
            <a:r>
              <a:rPr lang="en-US">
                <a:solidFill>
                  <a:schemeClr val="bg1"/>
                </a:solidFill>
              </a:rPr>
              <a:t>Being shown how to</a:t>
            </a:r>
          </a:p>
          <a:p>
            <a:pPr marL="1200150" lvl="2" indent="-285750">
              <a:buFont typeface="Arial" panose="020B0604020202020204" pitchFamily="34" charset="0"/>
              <a:buChar char="•"/>
            </a:pPr>
            <a:r>
              <a:rPr lang="en-US">
                <a:solidFill>
                  <a:schemeClr val="bg1"/>
                </a:solidFill>
              </a:rPr>
              <a:t>Pack boxes for increased organization</a:t>
            </a:r>
          </a:p>
          <a:p>
            <a:pPr marL="1200150" lvl="2" indent="-285750">
              <a:buFont typeface="Arial" panose="020B0604020202020204" pitchFamily="34" charset="0"/>
              <a:buChar char="•"/>
            </a:pPr>
            <a:r>
              <a:rPr lang="en-US">
                <a:solidFill>
                  <a:schemeClr val="bg1"/>
                </a:solidFill>
              </a:rPr>
              <a:t>Properly load their truck for increased efficiency</a:t>
            </a:r>
          </a:p>
          <a:p>
            <a:pPr marL="742950" lvl="1" indent="-285750">
              <a:buFont typeface="Arial" panose="020B0604020202020204" pitchFamily="34" charset="0"/>
              <a:buChar char="•"/>
            </a:pPr>
            <a:r>
              <a:rPr lang="en-US">
                <a:solidFill>
                  <a:schemeClr val="bg1"/>
                </a:solidFill>
              </a:rPr>
              <a:t>Being provided with expert advice</a:t>
            </a:r>
          </a:p>
          <a:p>
            <a:pPr marL="1200150" lvl="2" indent="-285750">
              <a:buFont typeface="Arial" panose="020B0604020202020204" pitchFamily="34" charset="0"/>
              <a:buChar char="•"/>
            </a:pPr>
            <a:r>
              <a:rPr lang="en-US">
                <a:solidFill>
                  <a:schemeClr val="bg1"/>
                </a:solidFill>
              </a:rPr>
              <a:t>Database full of tips that a user can search through with keywords</a:t>
            </a:r>
          </a:p>
          <a:p>
            <a:pPr marL="1200150" lvl="2" indent="-285750">
              <a:buFont typeface="Arial" panose="020B0604020202020204" pitchFamily="34" charset="0"/>
              <a:buChar char="•"/>
            </a:pPr>
            <a:r>
              <a:rPr lang="en-US">
                <a:solidFill>
                  <a:schemeClr val="bg1"/>
                </a:solidFill>
              </a:rPr>
              <a:t>Live-chat support for questions not answered through the tips</a:t>
            </a:r>
          </a:p>
          <a:p>
            <a:pPr marL="742950" lvl="1" indent="-285750">
              <a:buFont typeface="Arial" panose="020B0604020202020204" pitchFamily="34" charset="0"/>
              <a:buChar char="•"/>
            </a:pPr>
            <a:r>
              <a:rPr lang="en-US">
                <a:solidFill>
                  <a:schemeClr val="bg1"/>
                </a:solidFill>
              </a:rPr>
              <a:t>Saving of Time and Money</a:t>
            </a:r>
          </a:p>
          <a:p>
            <a:pPr marL="1200150" lvl="2" indent="-285750">
              <a:buFont typeface="Arial" panose="020B0604020202020204" pitchFamily="34" charset="0"/>
              <a:buChar char="•"/>
            </a:pPr>
            <a:r>
              <a:rPr lang="en-US">
                <a:solidFill>
                  <a:schemeClr val="bg1"/>
                </a:solidFill>
              </a:rPr>
              <a:t>Increased efficiency will lead to less trips and materials used</a:t>
            </a:r>
          </a:p>
          <a:p>
            <a:pPr marL="742950" lvl="1" indent="-285750">
              <a:buFont typeface="Arial" panose="020B0604020202020204" pitchFamily="34" charset="0"/>
              <a:buChar char="•"/>
            </a:pPr>
            <a:r>
              <a:rPr lang="en-US">
                <a:solidFill>
                  <a:schemeClr val="bg1"/>
                </a:solidFill>
              </a:rPr>
              <a:t>Peace of Mind</a:t>
            </a:r>
          </a:p>
          <a:p>
            <a:pPr marL="1200150" lvl="2" indent="-285750">
              <a:buFont typeface="Arial" panose="020B0604020202020204" pitchFamily="34" charset="0"/>
              <a:buChar char="•"/>
            </a:pPr>
            <a:r>
              <a:rPr lang="en-US">
                <a:solidFill>
                  <a:schemeClr val="bg1"/>
                </a:solidFill>
              </a:rPr>
              <a:t>Fragile items being safely transported</a:t>
            </a: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031325"/>
          </a:xfrm>
          <a:prstGeom prst="rect">
            <a:avLst/>
          </a:prstGeom>
        </p:spPr>
        <p:txBody>
          <a:bodyPr>
            <a:spAutoFit/>
          </a:bodyPr>
          <a:lstStyle/>
          <a:p>
            <a:pPr marL="285750" indent="-285750">
              <a:buFont typeface="Arial" panose="020B0604020202020204" pitchFamily="34" charset="0"/>
              <a:buChar char="•"/>
            </a:pPr>
            <a:r>
              <a:rPr lang="en-US">
                <a:solidFill>
                  <a:schemeClr val="bg1"/>
                </a:solidFill>
              </a:rPr>
              <a:t>Moving Rental Companies</a:t>
            </a:r>
          </a:p>
          <a:p>
            <a:pPr marL="742950" lvl="1" indent="-285750">
              <a:buFont typeface="Arial" panose="020B0604020202020204" pitchFamily="34" charset="0"/>
              <a:buChar char="•"/>
            </a:pPr>
            <a:r>
              <a:rPr lang="en-US">
                <a:solidFill>
                  <a:schemeClr val="bg1"/>
                </a:solidFill>
              </a:rPr>
              <a:t>Become more appealing to do it yourself movers</a:t>
            </a:r>
          </a:p>
          <a:p>
            <a:pPr marL="1200150" lvl="2" indent="-285750">
              <a:buFont typeface="Arial" panose="020B0604020202020204" pitchFamily="34" charset="0"/>
              <a:buChar char="•"/>
            </a:pPr>
            <a:r>
              <a:rPr lang="en-US">
                <a:solidFill>
                  <a:schemeClr val="bg1"/>
                </a:solidFill>
              </a:rPr>
              <a:t>Being able to provide them with a game plan in their move process</a:t>
            </a:r>
          </a:p>
          <a:p>
            <a:pPr marL="742950" lvl="1" indent="-285750">
              <a:buFont typeface="Arial" panose="020B0604020202020204" pitchFamily="34" charset="0"/>
              <a:buChar char="•"/>
            </a:pPr>
            <a:r>
              <a:rPr lang="en-US">
                <a:solidFill>
                  <a:schemeClr val="bg1"/>
                </a:solidFill>
              </a:rPr>
              <a:t>Reduce Risk and Increase Revenue</a:t>
            </a:r>
          </a:p>
          <a:p>
            <a:pPr marL="1200150" lvl="2" indent="-285750">
              <a:buFont typeface="Arial" panose="020B0604020202020204" pitchFamily="34" charset="0"/>
              <a:buChar char="•"/>
            </a:pPr>
            <a:r>
              <a:rPr lang="en-US">
                <a:solidFill>
                  <a:schemeClr val="bg1"/>
                </a:solidFill>
              </a:rPr>
              <a:t>Load.In provides plan and reduces time but still leads to truck rentals</a:t>
            </a: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Benefits to Customer</a:t>
            </a:r>
            <a:endParaRPr lang="en-US" sz="4400" b="0" strike="noStrike" spc="-1">
              <a:solidFill>
                <a:schemeClr val="bg2"/>
              </a:solidFill>
              <a:latin typeface="Arial"/>
            </a:endParaRPr>
          </a:p>
        </p:txBody>
      </p:sp>
      <p:sp>
        <p:nvSpPr>
          <p:cNvPr id="2" name="CustomShape 1">
            <a:extLst>
              <a:ext uri="{FF2B5EF4-FFF2-40B4-BE49-F238E27FC236}">
                <a16:creationId xmlns:a16="http://schemas.microsoft.com/office/drawing/2014/main" id="{4A3245F9-9C23-49B2-AF9B-DE221389D61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09DA70D-C115-4605-835B-60C3FB14BB61}" type="slidenum">
              <a:rPr lang="en-US" sz="1200" b="1" spc="-1" smtClean="0">
                <a:solidFill>
                  <a:srgbClr val="FFFFFF"/>
                </a:solidFill>
                <a:latin typeface="Gulim"/>
              </a:rPr>
              <a:t>11</a:t>
            </a:fld>
            <a:endParaRPr lang="en-US" sz="1200" b="0" strike="noStrike" spc="-1">
              <a:latin typeface="Arial"/>
            </a:endParaRPr>
          </a:p>
        </p:txBody>
      </p:sp>
    </p:spTree>
    <p:extLst>
      <p:ext uri="{BB962C8B-B14F-4D97-AF65-F5344CB8AC3E}">
        <p14:creationId xmlns:p14="http://schemas.microsoft.com/office/powerpoint/2010/main" val="10706917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person, holding, standing&#10;&#10;Description automatically generated">
            <a:extLst>
              <a:ext uri="{FF2B5EF4-FFF2-40B4-BE49-F238E27FC236}">
                <a16:creationId xmlns:a16="http://schemas.microsoft.com/office/drawing/2014/main" id="{3DEA0E2E-02CE-40CE-8AB2-066594CC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38" y="1707288"/>
            <a:ext cx="2953512" cy="2664169"/>
          </a:xfrm>
          <a:prstGeom prst="rect">
            <a:avLst/>
          </a:prstGeom>
        </p:spPr>
      </p:pic>
      <p:pic>
        <p:nvPicPr>
          <p:cNvPr id="6" name="Picture 5" descr="A drawing of a cartoon character&#10;&#10;Description automatically generated">
            <a:extLst>
              <a:ext uri="{FF2B5EF4-FFF2-40B4-BE49-F238E27FC236}">
                <a16:creationId xmlns:a16="http://schemas.microsoft.com/office/drawing/2014/main" id="{AC3592CC-8CDE-4E03-8C11-0DFAE6D84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67" y="1695148"/>
            <a:ext cx="2956265" cy="2658861"/>
          </a:xfrm>
          <a:prstGeom prst="rect">
            <a:avLst/>
          </a:prstGeom>
        </p:spPr>
      </p:pic>
      <p:sp>
        <p:nvSpPr>
          <p:cNvPr id="9" name="TextBox 8">
            <a:extLst>
              <a:ext uri="{FF2B5EF4-FFF2-40B4-BE49-F238E27FC236}">
                <a16:creationId xmlns:a16="http://schemas.microsoft.com/office/drawing/2014/main" id="{8D98D746-2A5F-42BD-8633-FAC89E2915A7}"/>
              </a:ext>
            </a:extLst>
          </p:cNvPr>
          <p:cNvSpPr txBox="1"/>
          <p:nvPr/>
        </p:nvSpPr>
        <p:spPr>
          <a:xfrm>
            <a:off x="1278384" y="4563122"/>
            <a:ext cx="1615736" cy="646331"/>
          </a:xfrm>
          <a:prstGeom prst="rect">
            <a:avLst/>
          </a:prstGeom>
          <a:noFill/>
        </p:spPr>
        <p:txBody>
          <a:bodyPr wrap="square" rtlCol="0">
            <a:spAutoFit/>
          </a:bodyPr>
          <a:lstStyle/>
          <a:p>
            <a:r>
              <a:rPr lang="en-US">
                <a:solidFill>
                  <a:schemeClr val="bg1"/>
                </a:solidFill>
              </a:rPr>
              <a:t>Mover</a:t>
            </a:r>
            <a:endParaRPr lang="en-US"/>
          </a:p>
          <a:p>
            <a:endParaRPr lang="en-US"/>
          </a:p>
        </p:txBody>
      </p:sp>
      <p:sp>
        <p:nvSpPr>
          <p:cNvPr id="10" name="TextBox 9">
            <a:extLst>
              <a:ext uri="{FF2B5EF4-FFF2-40B4-BE49-F238E27FC236}">
                <a16:creationId xmlns:a16="http://schemas.microsoft.com/office/drawing/2014/main" id="{ABBC0EA9-7B68-40AE-BD1F-22F8CE09739E}"/>
              </a:ext>
            </a:extLst>
          </p:cNvPr>
          <p:cNvSpPr txBox="1"/>
          <p:nvPr/>
        </p:nvSpPr>
        <p:spPr>
          <a:xfrm>
            <a:off x="4904912" y="4521830"/>
            <a:ext cx="1553593" cy="646331"/>
          </a:xfrm>
          <a:prstGeom prst="rect">
            <a:avLst/>
          </a:prstGeom>
          <a:noFill/>
        </p:spPr>
        <p:txBody>
          <a:bodyPr wrap="square" rtlCol="0">
            <a:spAutoFit/>
          </a:bodyPr>
          <a:lstStyle/>
          <a:p>
            <a:r>
              <a:rPr lang="en-US">
                <a:solidFill>
                  <a:schemeClr val="bg1"/>
                </a:solidFill>
              </a:rPr>
              <a:t>Move Expert</a:t>
            </a:r>
          </a:p>
          <a:p>
            <a:endParaRPr lang="en-US"/>
          </a:p>
        </p:txBody>
      </p:sp>
      <p:sp>
        <p:nvSpPr>
          <p:cNvPr id="11" name="TextBox 10">
            <a:extLst>
              <a:ext uri="{FF2B5EF4-FFF2-40B4-BE49-F238E27FC236}">
                <a16:creationId xmlns:a16="http://schemas.microsoft.com/office/drawing/2014/main" id="{7DC0B020-096A-46B7-BB16-77D8E6D8F0B9}"/>
              </a:ext>
            </a:extLst>
          </p:cNvPr>
          <p:cNvSpPr txBox="1"/>
          <p:nvPr/>
        </p:nvSpPr>
        <p:spPr>
          <a:xfrm>
            <a:off x="8087557" y="4563122"/>
            <a:ext cx="3587276" cy="646331"/>
          </a:xfrm>
          <a:prstGeom prst="rect">
            <a:avLst/>
          </a:prstGeom>
          <a:noFill/>
        </p:spPr>
        <p:txBody>
          <a:bodyPr wrap="square" rtlCol="0">
            <a:spAutoFit/>
          </a:bodyPr>
          <a:lstStyle/>
          <a:p>
            <a:r>
              <a:rPr lang="en-US">
                <a:solidFill>
                  <a:schemeClr val="bg1"/>
                </a:solidFill>
              </a:rPr>
              <a:t>Rental Company Representative</a:t>
            </a:r>
          </a:p>
          <a:p>
            <a:endParaRPr lang="en-US">
              <a:solidFill>
                <a:schemeClr val="bg1"/>
              </a:solidFill>
            </a:endParaRPr>
          </a:p>
        </p:txBody>
      </p:sp>
      <p:sp>
        <p:nvSpPr>
          <p:cNvPr id="15" name="TextBox 14">
            <a:extLst>
              <a:ext uri="{FF2B5EF4-FFF2-40B4-BE49-F238E27FC236}">
                <a16:creationId xmlns:a16="http://schemas.microsoft.com/office/drawing/2014/main" id="{1B33790B-CE00-4FD0-A8EF-8FD83A22D86B}"/>
              </a:ext>
            </a:extLst>
          </p:cNvPr>
          <p:cNvSpPr txBox="1"/>
          <p:nvPr/>
        </p:nvSpPr>
        <p:spPr>
          <a:xfrm>
            <a:off x="408372" y="5011048"/>
            <a:ext cx="3240349" cy="830997"/>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Do it yourself mover</a:t>
            </a:r>
          </a:p>
          <a:p>
            <a:pPr marL="285750" indent="-285750">
              <a:buFont typeface="Arial" panose="020B0604020202020204" pitchFamily="34" charset="0"/>
              <a:buChar char="•"/>
            </a:pPr>
            <a:r>
              <a:rPr lang="en-US" sz="1600">
                <a:solidFill>
                  <a:schemeClr val="bg1"/>
                </a:solidFill>
              </a:rPr>
              <a:t>Looking to reduce the cost and time needed to move</a:t>
            </a:r>
          </a:p>
        </p:txBody>
      </p:sp>
      <p:sp>
        <p:nvSpPr>
          <p:cNvPr id="18" name="TextBox 17">
            <a:extLst>
              <a:ext uri="{FF2B5EF4-FFF2-40B4-BE49-F238E27FC236}">
                <a16:creationId xmlns:a16="http://schemas.microsoft.com/office/drawing/2014/main" id="{981B7CC2-4633-4360-8DCA-8E8977E7E9C9}"/>
              </a:ext>
            </a:extLst>
          </p:cNvPr>
          <p:cNvSpPr txBox="1"/>
          <p:nvPr/>
        </p:nvSpPr>
        <p:spPr>
          <a:xfrm>
            <a:off x="4035793" y="4897468"/>
            <a:ext cx="2910294" cy="1077218"/>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Expert in the moving industry</a:t>
            </a:r>
          </a:p>
          <a:p>
            <a:pPr marL="285750" indent="-285750">
              <a:buFont typeface="Arial" panose="020B0604020202020204" pitchFamily="34" charset="0"/>
              <a:buChar char="•"/>
            </a:pPr>
            <a:r>
              <a:rPr lang="en-US" sz="1600">
                <a:solidFill>
                  <a:schemeClr val="bg1"/>
                </a:solidFill>
              </a:rPr>
              <a:t>Provides tips and advice to DIY movers</a:t>
            </a:r>
          </a:p>
        </p:txBody>
      </p:sp>
      <p:pic>
        <p:nvPicPr>
          <p:cNvPr id="22" name="Picture 21" descr="Icon&#10;&#10;Description automatically generated">
            <a:extLst>
              <a:ext uri="{FF2B5EF4-FFF2-40B4-BE49-F238E27FC236}">
                <a16:creationId xmlns:a16="http://schemas.microsoft.com/office/drawing/2014/main" id="{0EF49B87-3E29-460B-A6C8-A08959ADA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557" y="1689840"/>
            <a:ext cx="2930699" cy="2658861"/>
          </a:xfrm>
          <a:prstGeom prst="rect">
            <a:avLst/>
          </a:prstGeom>
        </p:spPr>
      </p:pic>
      <p:sp>
        <p:nvSpPr>
          <p:cNvPr id="23" name="TextBox 22">
            <a:extLst>
              <a:ext uri="{FF2B5EF4-FFF2-40B4-BE49-F238E27FC236}">
                <a16:creationId xmlns:a16="http://schemas.microsoft.com/office/drawing/2014/main" id="{5069E30A-D770-4C10-8AAB-38B85DD1DD1D}"/>
              </a:ext>
            </a:extLst>
          </p:cNvPr>
          <p:cNvSpPr txBox="1"/>
          <p:nvPr/>
        </p:nvSpPr>
        <p:spPr>
          <a:xfrm>
            <a:off x="8087557" y="5011048"/>
            <a:ext cx="3391270" cy="1077218"/>
          </a:xfrm>
          <a:prstGeom prst="rect">
            <a:avLst/>
          </a:prstGeom>
          <a:noFill/>
        </p:spPr>
        <p:txBody>
          <a:bodyPr wrap="square" rtlCol="0">
            <a:spAutoFit/>
          </a:bodyPr>
          <a:lstStyle/>
          <a:p>
            <a:pPr marL="285750" indent="-285750">
              <a:buFont typeface="Arial" panose="020B0604020202020204" pitchFamily="34" charset="0"/>
              <a:buChar char="•"/>
            </a:pPr>
            <a:r>
              <a:rPr lang="en-US" sz="1600">
                <a:solidFill>
                  <a:schemeClr val="bg1"/>
                </a:solidFill>
              </a:rPr>
              <a:t>Employee of a moving rental company</a:t>
            </a:r>
          </a:p>
          <a:p>
            <a:pPr marL="285750" indent="-285750">
              <a:buFont typeface="Arial" panose="020B0604020202020204" pitchFamily="34" charset="0"/>
              <a:buChar char="•"/>
            </a:pPr>
            <a:r>
              <a:rPr lang="en-US" sz="1600">
                <a:solidFill>
                  <a:schemeClr val="bg1"/>
                </a:solidFill>
              </a:rPr>
              <a:t>Can provide customer with rental truck and materials</a:t>
            </a:r>
          </a:p>
        </p:txBody>
      </p:sp>
      <p:sp>
        <p:nvSpPr>
          <p:cNvPr id="14" name="CustomShape 2">
            <a:extLst>
              <a:ext uri="{FF2B5EF4-FFF2-40B4-BE49-F238E27FC236}">
                <a16:creationId xmlns:a16="http://schemas.microsoft.com/office/drawing/2014/main" id="{9E84BCDE-E93A-499A-9701-29C8C502FB2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16" name="TextShape 4">
            <a:extLst>
              <a:ext uri="{FF2B5EF4-FFF2-40B4-BE49-F238E27FC236}">
                <a16:creationId xmlns:a16="http://schemas.microsoft.com/office/drawing/2014/main" id="{8A3784E6-E188-4423-B7E2-0260399D7CA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3" name="CustomShape 1">
            <a:extLst>
              <a:ext uri="{FF2B5EF4-FFF2-40B4-BE49-F238E27FC236}">
                <a16:creationId xmlns:a16="http://schemas.microsoft.com/office/drawing/2014/main" id="{227C0306-A1AF-485A-83A2-2CADC64968E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09DA99D-3F7C-408F-8A34-CB4B0A6F0AA3}" type="slidenum">
              <a:rPr lang="en-US" sz="1200" b="1" spc="-1" smtClean="0">
                <a:solidFill>
                  <a:srgbClr val="FFFFFF"/>
                </a:solidFill>
                <a:latin typeface="Gulim"/>
              </a:rPr>
              <a:t>12</a:t>
            </a:fld>
            <a:endParaRPr lang="en-US" sz="1200" b="0" strike="noStrike" spc="-1">
              <a:latin typeface="Arial"/>
            </a:endParaRPr>
          </a:p>
        </p:txBody>
      </p:sp>
    </p:spTree>
    <p:extLst>
      <p:ext uri="{BB962C8B-B14F-4D97-AF65-F5344CB8AC3E}">
        <p14:creationId xmlns:p14="http://schemas.microsoft.com/office/powerpoint/2010/main" val="1468888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1766B086-B0C6-4509-B5FC-C29FA4C9E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530" y="1689840"/>
            <a:ext cx="3191430" cy="2667000"/>
          </a:xfrm>
          <a:prstGeom prst="rect">
            <a:avLst/>
          </a:prstGeom>
        </p:spPr>
      </p:pic>
      <p:pic>
        <p:nvPicPr>
          <p:cNvPr id="8" name="Picture 7" descr="Icon&#10;&#10;Description automatically generated">
            <a:extLst>
              <a:ext uri="{FF2B5EF4-FFF2-40B4-BE49-F238E27FC236}">
                <a16:creationId xmlns:a16="http://schemas.microsoft.com/office/drawing/2014/main" id="{9C99347C-38E9-456A-8398-B242767E4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806" y="1689841"/>
            <a:ext cx="2510068" cy="2667000"/>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09130EDF-CF16-43A4-BBC2-CCE2B9F27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47" y="1689841"/>
            <a:ext cx="2856104" cy="2667000"/>
          </a:xfrm>
          <a:prstGeom prst="rect">
            <a:avLst/>
          </a:prstGeom>
        </p:spPr>
      </p:pic>
      <p:sp>
        <p:nvSpPr>
          <p:cNvPr id="11" name="TextBox 10">
            <a:extLst>
              <a:ext uri="{FF2B5EF4-FFF2-40B4-BE49-F238E27FC236}">
                <a16:creationId xmlns:a16="http://schemas.microsoft.com/office/drawing/2014/main" id="{D2530F52-521D-497C-BAEF-7420C217114F}"/>
              </a:ext>
            </a:extLst>
          </p:cNvPr>
          <p:cNvSpPr txBox="1"/>
          <p:nvPr/>
        </p:nvSpPr>
        <p:spPr>
          <a:xfrm>
            <a:off x="630047" y="4454008"/>
            <a:ext cx="2856104" cy="646331"/>
          </a:xfrm>
          <a:prstGeom prst="rect">
            <a:avLst/>
          </a:prstGeom>
          <a:noFill/>
        </p:spPr>
        <p:txBody>
          <a:bodyPr wrap="square" rtlCol="0">
            <a:spAutoFit/>
          </a:bodyPr>
          <a:lstStyle/>
          <a:p>
            <a:pPr algn="ctr"/>
            <a:r>
              <a:rPr lang="en-US">
                <a:solidFill>
                  <a:schemeClr val="bg1"/>
                </a:solidFill>
              </a:rPr>
              <a:t>Website Visitor</a:t>
            </a:r>
          </a:p>
          <a:p>
            <a:endParaRPr lang="en-US"/>
          </a:p>
        </p:txBody>
      </p:sp>
      <p:sp>
        <p:nvSpPr>
          <p:cNvPr id="12" name="TextBox 11">
            <a:extLst>
              <a:ext uri="{FF2B5EF4-FFF2-40B4-BE49-F238E27FC236}">
                <a16:creationId xmlns:a16="http://schemas.microsoft.com/office/drawing/2014/main" id="{6693B9F4-73F2-4302-9FAD-993459FE33A5}"/>
              </a:ext>
            </a:extLst>
          </p:cNvPr>
          <p:cNvSpPr txBox="1"/>
          <p:nvPr/>
        </p:nvSpPr>
        <p:spPr>
          <a:xfrm>
            <a:off x="4568806" y="4482584"/>
            <a:ext cx="2510068" cy="369332"/>
          </a:xfrm>
          <a:prstGeom prst="rect">
            <a:avLst/>
          </a:prstGeom>
          <a:noFill/>
        </p:spPr>
        <p:txBody>
          <a:bodyPr wrap="square" rtlCol="0">
            <a:spAutoFit/>
          </a:bodyPr>
          <a:lstStyle/>
          <a:p>
            <a:pPr algn="ctr"/>
            <a:r>
              <a:rPr lang="en-US">
                <a:solidFill>
                  <a:schemeClr val="bg1"/>
                </a:solidFill>
              </a:rPr>
              <a:t>Chat-Bot Manager</a:t>
            </a:r>
          </a:p>
        </p:txBody>
      </p:sp>
      <p:sp>
        <p:nvSpPr>
          <p:cNvPr id="13" name="TextBox 12">
            <a:extLst>
              <a:ext uri="{FF2B5EF4-FFF2-40B4-BE49-F238E27FC236}">
                <a16:creationId xmlns:a16="http://schemas.microsoft.com/office/drawing/2014/main" id="{21AC2AD1-E69D-42E4-9B08-6F8EB68A3D00}"/>
              </a:ext>
            </a:extLst>
          </p:cNvPr>
          <p:cNvSpPr txBox="1"/>
          <p:nvPr/>
        </p:nvSpPr>
        <p:spPr>
          <a:xfrm>
            <a:off x="8161529" y="4511159"/>
            <a:ext cx="3191430" cy="369332"/>
          </a:xfrm>
          <a:prstGeom prst="rect">
            <a:avLst/>
          </a:prstGeom>
          <a:noFill/>
        </p:spPr>
        <p:txBody>
          <a:bodyPr wrap="square" rtlCol="0">
            <a:spAutoFit/>
          </a:bodyPr>
          <a:lstStyle/>
          <a:p>
            <a:pPr algn="ctr"/>
            <a:r>
              <a:rPr lang="en-US">
                <a:solidFill>
                  <a:schemeClr val="bg1"/>
                </a:solidFill>
              </a:rPr>
              <a:t>Administrator</a:t>
            </a:r>
          </a:p>
        </p:txBody>
      </p:sp>
      <p:sp>
        <p:nvSpPr>
          <p:cNvPr id="15" name="TextBox 14">
            <a:extLst>
              <a:ext uri="{FF2B5EF4-FFF2-40B4-BE49-F238E27FC236}">
                <a16:creationId xmlns:a16="http://schemas.microsoft.com/office/drawing/2014/main" id="{EB067BB4-2E81-48D6-B38E-3A2EFC8EAD85}"/>
              </a:ext>
            </a:extLst>
          </p:cNvPr>
          <p:cNvSpPr txBox="1"/>
          <p:nvPr/>
        </p:nvSpPr>
        <p:spPr>
          <a:xfrm>
            <a:off x="8161530" y="4880491"/>
            <a:ext cx="3191431"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System super user</a:t>
            </a:r>
          </a:p>
          <a:p>
            <a:pPr marL="285750" indent="-285750">
              <a:buFont typeface="Arial" panose="020B0604020202020204" pitchFamily="34" charset="0"/>
              <a:buChar char="•"/>
            </a:pPr>
            <a:r>
              <a:rPr lang="en-US">
                <a:solidFill>
                  <a:schemeClr val="bg1"/>
                </a:solidFill>
              </a:rPr>
              <a:t>Has ability to access internal systems for user support</a:t>
            </a:r>
          </a:p>
        </p:txBody>
      </p:sp>
      <p:sp>
        <p:nvSpPr>
          <p:cNvPr id="5" name="TextBox 4">
            <a:extLst>
              <a:ext uri="{FF2B5EF4-FFF2-40B4-BE49-F238E27FC236}">
                <a16:creationId xmlns:a16="http://schemas.microsoft.com/office/drawing/2014/main" id="{0B94106D-6DF5-4C01-A048-8A123C30ADC7}"/>
              </a:ext>
            </a:extLst>
          </p:cNvPr>
          <p:cNvSpPr txBox="1"/>
          <p:nvPr/>
        </p:nvSpPr>
        <p:spPr>
          <a:xfrm>
            <a:off x="630047" y="4798368"/>
            <a:ext cx="2856104"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Do it yourself mover accessing website</a:t>
            </a:r>
          </a:p>
          <a:p>
            <a:pPr marL="285750" indent="-285750">
              <a:buFont typeface="Arial" panose="020B0604020202020204" pitchFamily="34" charset="0"/>
              <a:buChar char="•"/>
            </a:pPr>
            <a:r>
              <a:rPr lang="en-US">
                <a:solidFill>
                  <a:schemeClr val="bg1"/>
                </a:solidFill>
              </a:rPr>
              <a:t>Looking for help on their move</a:t>
            </a:r>
          </a:p>
        </p:txBody>
      </p:sp>
      <p:sp>
        <p:nvSpPr>
          <p:cNvPr id="6" name="TextBox 5">
            <a:extLst>
              <a:ext uri="{FF2B5EF4-FFF2-40B4-BE49-F238E27FC236}">
                <a16:creationId xmlns:a16="http://schemas.microsoft.com/office/drawing/2014/main" id="{E74CA903-F351-4708-9256-10C9FB857265}"/>
              </a:ext>
            </a:extLst>
          </p:cNvPr>
          <p:cNvSpPr txBox="1"/>
          <p:nvPr/>
        </p:nvSpPr>
        <p:spPr>
          <a:xfrm>
            <a:off x="4568806" y="4777173"/>
            <a:ext cx="2510068"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User who communicates with  customer when FAQ fails</a:t>
            </a:r>
          </a:p>
        </p:txBody>
      </p:sp>
      <p:sp>
        <p:nvSpPr>
          <p:cNvPr id="14" name="CustomShape 2">
            <a:extLst>
              <a:ext uri="{FF2B5EF4-FFF2-40B4-BE49-F238E27FC236}">
                <a16:creationId xmlns:a16="http://schemas.microsoft.com/office/drawing/2014/main" id="{11B8F75C-6B08-45A9-A89C-E6A0EDEDF135}"/>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16" name="TextShape 4">
            <a:extLst>
              <a:ext uri="{FF2B5EF4-FFF2-40B4-BE49-F238E27FC236}">
                <a16:creationId xmlns:a16="http://schemas.microsoft.com/office/drawing/2014/main" id="{0CBC9914-62F8-4854-A181-3D9664149CD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7" name="CustomShape 1">
            <a:extLst>
              <a:ext uri="{FF2B5EF4-FFF2-40B4-BE49-F238E27FC236}">
                <a16:creationId xmlns:a16="http://schemas.microsoft.com/office/drawing/2014/main" id="{07ACC540-FDFA-49AD-AAB7-DC5C73A3686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F279607-4A7C-4AB2-9AB2-952575E95AC9}" type="slidenum">
              <a:rPr lang="en-US" sz="1200" b="1" spc="-1" smtClean="0">
                <a:solidFill>
                  <a:srgbClr val="FFFFFF"/>
                </a:solidFill>
                <a:latin typeface="Gulim"/>
              </a:rPr>
              <a:t>13</a:t>
            </a:fld>
            <a:endParaRPr lang="en-US" sz="1200" b="0" strike="noStrike" spc="-1">
              <a:latin typeface="Arial"/>
            </a:endParaRPr>
          </a:p>
        </p:txBody>
      </p:sp>
    </p:spTree>
    <p:extLst>
      <p:ext uri="{BB962C8B-B14F-4D97-AF65-F5344CB8AC3E}">
        <p14:creationId xmlns:p14="http://schemas.microsoft.com/office/powerpoint/2010/main" val="40135307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5739B770-7F8D-4FB1-A8CB-832AFE5E7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689840"/>
            <a:ext cx="3152775" cy="2463060"/>
          </a:xfrm>
          <a:prstGeom prst="rect">
            <a:avLst/>
          </a:prstGeom>
        </p:spPr>
      </p:pic>
      <p:sp>
        <p:nvSpPr>
          <p:cNvPr id="5" name="TextBox 4">
            <a:extLst>
              <a:ext uri="{FF2B5EF4-FFF2-40B4-BE49-F238E27FC236}">
                <a16:creationId xmlns:a16="http://schemas.microsoft.com/office/drawing/2014/main" id="{1E438532-D6C9-4846-9AD3-73CDCEA2D89F}"/>
              </a:ext>
            </a:extLst>
          </p:cNvPr>
          <p:cNvSpPr txBox="1"/>
          <p:nvPr/>
        </p:nvSpPr>
        <p:spPr>
          <a:xfrm>
            <a:off x="514350" y="4391025"/>
            <a:ext cx="3152775" cy="369332"/>
          </a:xfrm>
          <a:prstGeom prst="rect">
            <a:avLst/>
          </a:prstGeom>
          <a:noFill/>
        </p:spPr>
        <p:txBody>
          <a:bodyPr wrap="square" rtlCol="0">
            <a:spAutoFit/>
          </a:bodyPr>
          <a:lstStyle/>
          <a:p>
            <a:pPr algn="ctr"/>
            <a:r>
              <a:rPr lang="en-US">
                <a:solidFill>
                  <a:schemeClr val="bg1"/>
                </a:solidFill>
              </a:rPr>
              <a:t>Tester</a:t>
            </a:r>
          </a:p>
        </p:txBody>
      </p:sp>
      <p:sp>
        <p:nvSpPr>
          <p:cNvPr id="6" name="TextBox 5">
            <a:extLst>
              <a:ext uri="{FF2B5EF4-FFF2-40B4-BE49-F238E27FC236}">
                <a16:creationId xmlns:a16="http://schemas.microsoft.com/office/drawing/2014/main" id="{F69726EE-A859-4E42-848B-7047F3D86CE2}"/>
              </a:ext>
            </a:extLst>
          </p:cNvPr>
          <p:cNvSpPr txBox="1"/>
          <p:nvPr/>
        </p:nvSpPr>
        <p:spPr>
          <a:xfrm>
            <a:off x="514349" y="4667250"/>
            <a:ext cx="3152775"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Will assume any of the other roles</a:t>
            </a:r>
          </a:p>
          <a:p>
            <a:pPr marL="285750" indent="-285750">
              <a:buFont typeface="Arial" panose="020B0604020202020204" pitchFamily="34" charset="0"/>
              <a:buChar char="•"/>
            </a:pPr>
            <a:r>
              <a:rPr lang="en-US">
                <a:solidFill>
                  <a:schemeClr val="bg1"/>
                </a:solidFill>
              </a:rPr>
              <a:t>Will input fake data to test systems for errors</a:t>
            </a:r>
          </a:p>
          <a:p>
            <a:endParaRPr lang="en-US">
              <a:solidFill>
                <a:schemeClr val="bg1"/>
              </a:solidFill>
            </a:endParaRPr>
          </a:p>
        </p:txBody>
      </p:sp>
      <p:sp>
        <p:nvSpPr>
          <p:cNvPr id="7" name="CustomShape 2">
            <a:extLst>
              <a:ext uri="{FF2B5EF4-FFF2-40B4-BE49-F238E27FC236}">
                <a16:creationId xmlns:a16="http://schemas.microsoft.com/office/drawing/2014/main" id="{3755FF44-4194-421E-B40B-D9F8E3CB1330}"/>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User Roles</a:t>
            </a:r>
            <a:endParaRPr lang="en-US" sz="4400" b="0" strike="noStrike" spc="-1">
              <a:solidFill>
                <a:schemeClr val="bg2"/>
              </a:solidFill>
              <a:latin typeface="Arial"/>
            </a:endParaRPr>
          </a:p>
        </p:txBody>
      </p:sp>
      <p:sp>
        <p:nvSpPr>
          <p:cNvPr id="9" name="TextShape 4">
            <a:extLst>
              <a:ext uri="{FF2B5EF4-FFF2-40B4-BE49-F238E27FC236}">
                <a16:creationId xmlns:a16="http://schemas.microsoft.com/office/drawing/2014/main" id="{F6ACEFE5-B087-4B46-A8B1-85A554C3FBC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1">
            <a:extLst>
              <a:ext uri="{FF2B5EF4-FFF2-40B4-BE49-F238E27FC236}">
                <a16:creationId xmlns:a16="http://schemas.microsoft.com/office/drawing/2014/main" id="{1A0D2ADF-AB1B-4FEC-9F01-D1A04EA58944}"/>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75284F5-B75C-4B84-BC4B-C0BA619A96FD}" type="slidenum">
              <a:rPr lang="en-US" sz="1200" b="1" spc="-1" smtClean="0">
                <a:solidFill>
                  <a:srgbClr val="FFFFFF"/>
                </a:solidFill>
                <a:latin typeface="Gulim"/>
              </a:rPr>
              <a:t>14</a:t>
            </a:fld>
            <a:endParaRPr lang="en-US" sz="1200" b="0" strike="noStrike" spc="-1">
              <a:latin typeface="Arial"/>
            </a:endParaRPr>
          </a:p>
        </p:txBody>
      </p:sp>
    </p:spTree>
    <p:extLst>
      <p:ext uri="{BB962C8B-B14F-4D97-AF65-F5344CB8AC3E}">
        <p14:creationId xmlns:p14="http://schemas.microsoft.com/office/powerpoint/2010/main" val="37868155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Uses artificial intelligence and computer vision </a:t>
            </a:r>
            <a:endParaRPr lang="en-US" sz="2800" b="0" strike="noStrike" spc="-1">
              <a:latin typeface="Arial"/>
            </a:endParaRPr>
          </a:p>
          <a:p>
            <a:pPr marL="228600" indent="-227880">
              <a:lnSpc>
                <a:spcPct val="90000"/>
              </a:lnSpc>
              <a:spcBef>
                <a:spcPts val="1001"/>
              </a:spcBef>
              <a:buClr>
                <a:srgbClr val="FFFFFF"/>
              </a:buClr>
              <a:buFont typeface="Arial"/>
              <a:buChar char="•"/>
            </a:pPr>
            <a:r>
              <a:rPr lang="en-US" sz="2800" b="0" strike="noStrike" spc="-1">
                <a:solidFill>
                  <a:srgbClr val="FFFFFF"/>
                </a:solidFill>
                <a:latin typeface="Gulim"/>
                <a:ea typeface="DejaVu Sans"/>
              </a:rPr>
              <a:t>Provides</a:t>
            </a:r>
            <a:endParaRPr lang="en-US" sz="28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Expert-level instructions</a:t>
            </a:r>
            <a:endParaRPr lang="en-US" sz="2400" b="0" strike="noStrike" spc="-1">
              <a:latin typeface="Arial"/>
            </a:endParaRPr>
          </a:p>
          <a:p>
            <a:pPr marL="685800" lvl="1" indent="-227880">
              <a:lnSpc>
                <a:spcPct val="90000"/>
              </a:lnSpc>
              <a:spcBef>
                <a:spcPts val="499"/>
              </a:spcBef>
              <a:buClr>
                <a:srgbClr val="FFFFFF"/>
              </a:buClr>
              <a:buFont typeface="Arial"/>
              <a:buChar char="•"/>
            </a:pPr>
            <a:r>
              <a:rPr lang="en-US" sz="2400" b="0" strike="noStrike" spc="-1">
                <a:solidFill>
                  <a:srgbClr val="FFFFFF"/>
                </a:solidFill>
                <a:latin typeface="Gulim"/>
                <a:ea typeface="DejaVu Sans"/>
              </a:rPr>
              <a:t>Tips and tricks on moving day</a:t>
            </a:r>
            <a:endParaRPr lang="en-US" sz="2400" b="0" strike="noStrike" spc="-1">
              <a:latin typeface="Arial"/>
            </a:endParaRPr>
          </a:p>
          <a:p>
            <a:pPr>
              <a:lnSpc>
                <a:spcPct val="90000"/>
              </a:lnSpc>
              <a:spcBef>
                <a:spcPts val="1001"/>
              </a:spcBef>
            </a:pPr>
            <a:endParaRPr lang="en-US" sz="2400" b="0" strike="noStrike" spc="-1">
              <a:latin typeface="Arial"/>
            </a:endParaRPr>
          </a:p>
        </p:txBody>
      </p:sp>
      <p:sp>
        <p:nvSpPr>
          <p:cNvPr id="65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8708F64-AD7B-4D55-96F3-05EFFCDAAB3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5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E86BDB8-3DC0-4718-A32E-60DC2CD9C91B}" type="slidenum">
              <a:rPr lang="en-US" sz="1200" b="1" spc="-1" smtClean="0">
                <a:solidFill>
                  <a:srgbClr val="FFFFFF"/>
                </a:solidFill>
                <a:latin typeface="Gulim"/>
              </a:rPr>
              <a:t>15</a:t>
            </a:fld>
            <a:endParaRPr lang="en-US" sz="1200" b="0" strike="noStrike" spc="-1">
              <a:latin typeface="Arial"/>
            </a:endParaRPr>
          </a:p>
        </p:txBody>
      </p:sp>
      <p:pic>
        <p:nvPicPr>
          <p:cNvPr id="660" name="Picture 2" descr="settle-in-unpack"/>
          <p:cNvPicPr/>
          <p:nvPr/>
        </p:nvPicPr>
        <p:blipFill>
          <a:blip r:embed="rId3"/>
          <a:stretch/>
        </p:blipFill>
        <p:spPr>
          <a:xfrm>
            <a:off x="6172200" y="2545200"/>
            <a:ext cx="5180760" cy="2911680"/>
          </a:xfrm>
          <a:prstGeom prst="rect">
            <a:avLst/>
          </a:prstGeom>
          <a:ln>
            <a:noFill/>
          </a:ln>
        </p:spPr>
      </p:pic>
      <p:sp>
        <p:nvSpPr>
          <p:cNvPr id="661"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realtor.com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120655D8-4548-4375-B2DD-770E99AF132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0" name="CustomShape 2">
            <a:extLst>
              <a:ext uri="{FF2B5EF4-FFF2-40B4-BE49-F238E27FC236}">
                <a16:creationId xmlns:a16="http://schemas.microsoft.com/office/drawing/2014/main" id="{3FE9768C-EB0A-4113-9033-2FF3C2FD44E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a:t>
            </a:r>
            <a:r>
              <a:rPr lang="en-US" sz="4400" b="0" strike="noStrike" spc="-1" dirty="0">
                <a:solidFill>
                  <a:schemeClr val="bg2"/>
                </a:solidFill>
                <a:latin typeface="Gulim"/>
                <a:ea typeface="DejaVu Sans"/>
              </a:rPr>
              <a:t>Load.In Gives Your Move a Game Plan</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663" name="Picture 3"/>
          <p:cNvPicPr/>
          <p:nvPr/>
        </p:nvPicPr>
        <p:blipFill>
          <a:blip r:embed="rId3"/>
          <a:stretch/>
        </p:blipFill>
        <p:spPr>
          <a:xfrm>
            <a:off x="5398560" y="64800"/>
            <a:ext cx="6792480" cy="6792480"/>
          </a:xfrm>
          <a:prstGeom prst="rect">
            <a:avLst/>
          </a:prstGeom>
          <a:ln>
            <a:noFill/>
          </a:ln>
        </p:spPr>
      </p:pic>
      <p:sp>
        <p:nvSpPr>
          <p:cNvPr id="66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3AC5D42-10A1-4051-A10D-28717C1B998E}" type="slidenum">
              <a:rPr lang="en-US" sz="1200" b="1" spc="-1" smtClean="0">
                <a:solidFill>
                  <a:srgbClr val="FFFFFF"/>
                </a:solidFill>
                <a:latin typeface="Gulim"/>
              </a:rPr>
              <a:t>16</a:t>
            </a:fld>
            <a:endParaRPr lang="en-US" sz="1200" b="0" strike="noStrike" spc="-1">
              <a:latin typeface="Arial"/>
            </a:endParaRPr>
          </a:p>
        </p:txBody>
      </p:sp>
      <p:sp>
        <p:nvSpPr>
          <p:cNvPr id="664" name="CustomShape 2"/>
          <p:cNvSpPr/>
          <p:nvPr/>
        </p:nvSpPr>
        <p:spPr>
          <a:xfrm>
            <a:off x="612360" y="599040"/>
            <a:ext cx="5937120" cy="283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What Can Load.In Do </a:t>
            </a:r>
            <a:endParaRPr lang="en-US" sz="6000" b="0" strike="noStrike" spc="-1">
              <a:latin typeface="Arial"/>
            </a:endParaRPr>
          </a:p>
          <a:p>
            <a:pPr>
              <a:lnSpc>
                <a:spcPct val="100000"/>
              </a:lnSpc>
            </a:pPr>
            <a:r>
              <a:rPr lang="en-US" sz="6000" b="0" strike="noStrike" spc="-1">
                <a:solidFill>
                  <a:srgbClr val="FFFFFF"/>
                </a:solidFill>
                <a:latin typeface="Gulim"/>
                <a:ea typeface="DejaVu Sans"/>
              </a:rPr>
              <a:t>For You?</a:t>
            </a:r>
            <a:endParaRPr lang="en-US" sz="6000" b="0" strike="noStrike" spc="-1">
              <a:latin typeface="Arial"/>
            </a:endParaRPr>
          </a:p>
        </p:txBody>
      </p:sp>
      <p:sp>
        <p:nvSpPr>
          <p:cNvPr id="665"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837909D-2728-4E60-818F-DCEB031EE083}"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7" name="TextShape 4">
            <a:extLst>
              <a:ext uri="{FF2B5EF4-FFF2-40B4-BE49-F238E27FC236}">
                <a16:creationId xmlns:a16="http://schemas.microsoft.com/office/drawing/2014/main" id="{63A9836F-45B3-40A3-B972-96D2A0170DE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95AA683-386F-4629-9C93-DF7F5EAD85F2}" type="slidenum">
              <a:rPr lang="en-US" sz="1200" b="1" spc="-1" smtClean="0">
                <a:solidFill>
                  <a:srgbClr val="FFFFFF"/>
                </a:solidFill>
                <a:latin typeface="Gulim"/>
              </a:rPr>
              <a:t>17</a:t>
            </a:fld>
            <a:endParaRPr lang="en-US"/>
          </a:p>
        </p:txBody>
      </p:sp>
      <p:sp>
        <p:nvSpPr>
          <p:cNvPr id="66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53D681F-C95D-46EE-82A7-713953D6B752}" type="datetime1">
              <a:rPr lang="en-US" sz="1200" b="1" strike="noStrike" spc="-1">
                <a:solidFill>
                  <a:srgbClr val="FFFFFF"/>
                </a:solidFill>
                <a:latin typeface="Gulim"/>
                <a:ea typeface="DejaVu Sans"/>
              </a:rPr>
              <a:t>12/3/2020</a:t>
            </a:fld>
            <a:endParaRPr lang="en-US" sz="1200" b="0" strike="noStrike" spc="-1">
              <a:latin typeface="Arial"/>
            </a:endParaRPr>
          </a:p>
        </p:txBody>
      </p:sp>
      <p:pic>
        <p:nvPicPr>
          <p:cNvPr id="670" name="Picture 6"/>
          <p:cNvPicPr/>
          <p:nvPr/>
        </p:nvPicPr>
        <p:blipFill>
          <a:blip r:embed="rId3">
            <a:extLst>
              <a:ext uri="{28A0092B-C50C-407E-A947-70E740481C1C}">
                <a14:useLocalDpi xmlns:a14="http://schemas.microsoft.com/office/drawing/2010/main" val="0"/>
              </a:ext>
            </a:extLst>
          </a:blip>
          <a:srcRect/>
          <a:stretch/>
        </p:blipFill>
        <p:spPr>
          <a:xfrm>
            <a:off x="2123280" y="816508"/>
            <a:ext cx="7858440" cy="5276823"/>
          </a:xfrm>
          <a:prstGeom prst="rect">
            <a:avLst/>
          </a:prstGeom>
          <a:ln>
            <a:noFill/>
          </a:ln>
        </p:spPr>
      </p:pic>
      <p:sp>
        <p:nvSpPr>
          <p:cNvPr id="671" name="CustomShape 4"/>
          <p:cNvSpPr/>
          <p:nvPr/>
        </p:nvSpPr>
        <p:spPr>
          <a:xfrm>
            <a:off x="203040" y="220320"/>
            <a:ext cx="5479427" cy="5833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dirty="0">
                <a:solidFill>
                  <a:srgbClr val="FFFFFF"/>
                </a:solidFill>
                <a:latin typeface="Gulim"/>
                <a:ea typeface="DejaVu Sans"/>
              </a:rPr>
              <a:t>How Will the Solution Help?</a:t>
            </a:r>
            <a:endParaRPr lang="en-US" sz="3200" b="0" strike="noStrike" spc="-1" dirty="0">
              <a:latin typeface="Arial"/>
            </a:endParaRPr>
          </a:p>
        </p:txBody>
      </p:sp>
      <p:sp>
        <p:nvSpPr>
          <p:cNvPr id="7" name="TextShape 4">
            <a:extLst>
              <a:ext uri="{FF2B5EF4-FFF2-40B4-BE49-F238E27FC236}">
                <a16:creationId xmlns:a16="http://schemas.microsoft.com/office/drawing/2014/main" id="{1C074456-07E4-48F0-B235-CC6FD523C22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4C7658C-57B0-4FEA-BBB6-C8157F3B98B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74"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37AFA85-E310-4182-9819-7F50BEFB02EF}" type="slidenum">
              <a:rPr lang="en-US" sz="1200" b="1" spc="-1" smtClean="0">
                <a:solidFill>
                  <a:srgbClr val="FFFFFF"/>
                </a:solidFill>
                <a:latin typeface="Gulim"/>
              </a:rPr>
              <a:t>18</a:t>
            </a:fld>
            <a:endParaRPr lang="en-US" sz="1200" b="0" strike="noStrike" spc="-1">
              <a:latin typeface="Arial"/>
            </a:endParaRPr>
          </a:p>
        </p:txBody>
      </p:sp>
      <p:pic>
        <p:nvPicPr>
          <p:cNvPr id="675" name="Picture 5"/>
          <p:cNvPicPr/>
          <p:nvPr/>
        </p:nvPicPr>
        <p:blipFill>
          <a:blip r:embed="rId3">
            <a:extLst>
              <a:ext uri="{28A0092B-C50C-407E-A947-70E740481C1C}">
                <a14:useLocalDpi xmlns:a14="http://schemas.microsoft.com/office/drawing/2010/main" val="0"/>
              </a:ext>
            </a:extLst>
          </a:blip>
          <a:srcRect/>
          <a:stretch/>
        </p:blipFill>
        <p:spPr>
          <a:xfrm>
            <a:off x="1573920" y="19693"/>
            <a:ext cx="9043200" cy="6315693"/>
          </a:xfrm>
          <a:prstGeom prst="rect">
            <a:avLst/>
          </a:prstGeom>
          <a:ln>
            <a:noFill/>
          </a:ln>
        </p:spPr>
      </p:pic>
      <p:sp>
        <p:nvSpPr>
          <p:cNvPr id="6" name="TextShape 4">
            <a:extLst>
              <a:ext uri="{FF2B5EF4-FFF2-40B4-BE49-F238E27FC236}">
                <a16:creationId xmlns:a16="http://schemas.microsoft.com/office/drawing/2014/main" id="{6D0E9A8C-918A-448D-9283-C31648FA61BB}"/>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D09415E-AE5F-427D-B907-FCF092F6AAD6}" type="slidenum">
              <a:rPr lang="en-US" sz="1200" b="1" spc="-1" smtClean="0">
                <a:solidFill>
                  <a:srgbClr val="FFFFFF"/>
                </a:solidFill>
                <a:latin typeface="Gulim"/>
              </a:rPr>
              <a:t>19</a:t>
            </a:fld>
            <a:endParaRPr lang="en-US" sz="1200" b="0" strike="noStrike" spc="-1">
              <a:latin typeface="Arial"/>
            </a:endParaRPr>
          </a:p>
        </p:txBody>
      </p:sp>
      <p:pic>
        <p:nvPicPr>
          <p:cNvPr id="677" name="Picture 6"/>
          <p:cNvPicPr/>
          <p:nvPr/>
        </p:nvPicPr>
        <p:blipFill>
          <a:blip r:embed="rId3">
            <a:extLst>
              <a:ext uri="{28A0092B-C50C-407E-A947-70E740481C1C}">
                <a14:useLocalDpi xmlns:a14="http://schemas.microsoft.com/office/drawing/2010/main" val="0"/>
              </a:ext>
            </a:extLst>
          </a:blip>
          <a:srcRect/>
          <a:stretch/>
        </p:blipFill>
        <p:spPr>
          <a:xfrm>
            <a:off x="2719165" y="145800"/>
            <a:ext cx="6822342" cy="6470070"/>
          </a:xfrm>
          <a:prstGeom prst="rect">
            <a:avLst/>
          </a:prstGeom>
          <a:ln>
            <a:noFill/>
          </a:ln>
        </p:spPr>
      </p:pic>
      <p:sp>
        <p:nvSpPr>
          <p:cNvPr id="678"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023F317-A08A-4FD9-BCD8-E82885D6735D}"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 name="TextShape 4">
            <a:extLst>
              <a:ext uri="{FF2B5EF4-FFF2-40B4-BE49-F238E27FC236}">
                <a16:creationId xmlns:a16="http://schemas.microsoft.com/office/drawing/2014/main" id="{2D5C0352-FAD0-4E42-9793-FDA7B8D3C9F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2</a:t>
            </a:fld>
            <a:endParaRPr lang="en-US" sz="1200" b="0" strike="noStrike" spc="-1">
              <a:latin typeface="Arial"/>
            </a:endParaRPr>
          </a:p>
        </p:txBody>
      </p:sp>
      <p:sp>
        <p:nvSpPr>
          <p:cNvPr id="568" name="CustomShape 2"/>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Contents</a:t>
            </a:r>
            <a:endParaRPr lang="en-US" sz="4400" b="0" strike="noStrike" spc="-1">
              <a:solidFill>
                <a:schemeClr val="bg2"/>
              </a:solidFill>
              <a:latin typeface="Arial"/>
            </a:endParaRPr>
          </a:p>
        </p:txBody>
      </p:sp>
      <p:sp>
        <p:nvSpPr>
          <p:cNvPr id="569" name="CustomShape 3"/>
          <p:cNvSpPr/>
          <p:nvPr/>
        </p:nvSpPr>
        <p:spPr>
          <a:xfrm>
            <a:off x="838080" y="1478160"/>
            <a:ext cx="435535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Feasibility:</a:t>
            </a:r>
            <a:endParaRPr lang="en-US" dirty="0"/>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Team Biography	      3</a:t>
            </a:r>
            <a:endParaRPr lang="en-US" sz="2200" b="0" strike="noStrike" spc="-1" dirty="0">
              <a:latin typeface="Gulim"/>
              <a:ea typeface="Gulim"/>
            </a:endParaRP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The Problem	      4</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Current Process Flow   8</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Customers, Benefits    10</a:t>
            </a:r>
          </a:p>
          <a:p>
            <a:pPr marL="228600"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The Solution               15</a:t>
            </a:r>
          </a:p>
          <a:p>
            <a:pPr marL="685800" lvl="1"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New Process Flow  17</a:t>
            </a:r>
          </a:p>
          <a:p>
            <a:pPr marL="685800" lvl="1" indent="-227330">
              <a:lnSpc>
                <a:spcPct val="90000"/>
              </a:lnSpc>
              <a:spcBef>
                <a:spcPts val="1001"/>
              </a:spcBef>
              <a:buClr>
                <a:srgbClr val="FFFFFF"/>
              </a:buClr>
              <a:buFont typeface="Arial"/>
              <a:buChar char="•"/>
            </a:pPr>
            <a:r>
              <a:rPr lang="en-US" sz="2200" b="0" strike="noStrike" spc="-1" dirty="0">
                <a:solidFill>
                  <a:srgbClr val="FFFFFF"/>
                </a:solidFill>
                <a:latin typeface="Gulim"/>
                <a:ea typeface="Gulim"/>
              </a:rPr>
              <a:t>Will &amp; Will not do    21</a:t>
            </a:r>
            <a:endParaRPr lang="en-US" sz="2200" b="0" strike="noStrike" spc="-1" dirty="0">
              <a:latin typeface="Gulim"/>
              <a:ea typeface="Gulim"/>
            </a:endParaRPr>
          </a:p>
        </p:txBody>
      </p:sp>
      <p:sp>
        <p:nvSpPr>
          <p:cNvPr id="570"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571" name="CustomShape 5"/>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3">
            <a:extLst>
              <a:ext uri="{FF2B5EF4-FFF2-40B4-BE49-F238E27FC236}">
                <a16:creationId xmlns:a16="http://schemas.microsoft.com/office/drawing/2014/main" id="{B9116B25-C4D1-482A-A606-58E221454246}"/>
              </a:ext>
            </a:extLst>
          </p:cNvPr>
          <p:cNvSpPr/>
          <p:nvPr/>
        </p:nvSpPr>
        <p:spPr>
          <a:xfrm>
            <a:off x="4932304" y="1478160"/>
            <a:ext cx="3165472"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lnSpcReduction="10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Design:</a:t>
            </a:r>
            <a:endParaRPr lang="en-US" dirty="0"/>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MFCD                   24</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Feedback Loop      25</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Work Breakdown    26</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User Interface        27</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External Interfaces  35</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Algorithms             36</a:t>
            </a:r>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Gulim"/>
              </a:rPr>
              <a:t>Database               47</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Sprint Plan</a:t>
            </a:r>
            <a:r>
              <a:rPr lang="en-US" sz="2000" spc="-1" dirty="0">
                <a:solidFill>
                  <a:srgbClr val="FFFFFF"/>
                </a:solidFill>
                <a:latin typeface="Gulim"/>
                <a:ea typeface="Gulim"/>
              </a:rPr>
              <a:t>             54</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panose="020B0600000101010101" pitchFamily="34" charset="-127"/>
                <a:ea typeface="Gulim" panose="020B0600000101010101" pitchFamily="34" charset="-127"/>
              </a:rPr>
              <a:t>Hardware               56</a:t>
            </a:r>
          </a:p>
          <a:p>
            <a:pPr marL="228600" indent="-227330">
              <a:lnSpc>
                <a:spcPct val="90000"/>
              </a:lnSpc>
              <a:spcBef>
                <a:spcPts val="1001"/>
              </a:spcBef>
              <a:buClr>
                <a:srgbClr val="FFFFFF"/>
              </a:buClr>
              <a:buFont typeface="Arial"/>
              <a:buChar char="•"/>
            </a:pPr>
            <a:r>
              <a:rPr lang="en-US" sz="2000" spc="-1" dirty="0">
                <a:solidFill>
                  <a:srgbClr val="FFFFFF"/>
                </a:solidFill>
                <a:latin typeface="Gulim" panose="020B0600000101010101" pitchFamily="34" charset="-127"/>
                <a:ea typeface="Gulim" panose="020B0600000101010101" pitchFamily="34" charset="-127"/>
                <a:cs typeface="+mn-lt"/>
              </a:rPr>
              <a:t>Risk and Mitigation  59</a:t>
            </a:r>
            <a:r>
              <a:rPr lang="en-US" sz="2000" b="0" strike="noStrike" spc="-1" dirty="0">
                <a:solidFill>
                  <a:srgbClr val="FFFFFF"/>
                </a:solidFill>
                <a:latin typeface="Gulim" panose="020B0600000101010101" pitchFamily="34" charset="-127"/>
                <a:ea typeface="Gulim" panose="020B0600000101010101" pitchFamily="34" charset="-127"/>
              </a:rPr>
              <a:t> </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ea typeface="Gulim"/>
              </a:rPr>
              <a:t>Conclusion             62</a:t>
            </a:r>
          </a:p>
        </p:txBody>
      </p:sp>
      <p:sp>
        <p:nvSpPr>
          <p:cNvPr id="8" name="CustomShape 3">
            <a:extLst>
              <a:ext uri="{FF2B5EF4-FFF2-40B4-BE49-F238E27FC236}">
                <a16:creationId xmlns:a16="http://schemas.microsoft.com/office/drawing/2014/main" id="{3706FE77-E07F-40D0-9383-37A1FEA7985C}"/>
              </a:ext>
            </a:extLst>
          </p:cNvPr>
          <p:cNvSpPr/>
          <p:nvPr/>
        </p:nvSpPr>
        <p:spPr>
          <a:xfrm>
            <a:off x="8478982" y="1503397"/>
            <a:ext cx="3379487" cy="462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rmAutofit fontScale="99000"/>
          </a:bodyPr>
          <a:lstStyle/>
          <a:p>
            <a:pPr marL="635">
              <a:lnSpc>
                <a:spcPct val="90000"/>
              </a:lnSpc>
              <a:spcBef>
                <a:spcPts val="1001"/>
              </a:spcBef>
              <a:buClr>
                <a:srgbClr val="FFFFFF"/>
              </a:buClr>
            </a:pPr>
            <a:r>
              <a:rPr lang="en-US" sz="2800" b="1" strike="noStrike" spc="-1" dirty="0">
                <a:solidFill>
                  <a:srgbClr val="FFFFFF"/>
                </a:solidFill>
                <a:latin typeface="Gulim"/>
                <a:ea typeface="DejaVu Sans"/>
              </a:rPr>
              <a:t>Misc.:</a:t>
            </a:r>
            <a:endParaRPr lang="en-US" dirty="0"/>
          </a:p>
          <a:p>
            <a:pPr marL="228600" indent="-227330">
              <a:lnSpc>
                <a:spcPct val="90000"/>
              </a:lnSpc>
              <a:spcBef>
                <a:spcPts val="1001"/>
              </a:spcBef>
              <a:buClr>
                <a:srgbClr val="FFFFFF"/>
              </a:buClr>
              <a:buFont typeface="Arial"/>
              <a:buChar char="•"/>
            </a:pPr>
            <a:r>
              <a:rPr lang="en-US" sz="2000" spc="-1" dirty="0">
                <a:solidFill>
                  <a:srgbClr val="FFFFFF"/>
                </a:solidFill>
                <a:latin typeface="Gulim"/>
                <a:ea typeface="DejaVu Sans"/>
              </a:rPr>
              <a:t>References     64</a:t>
            </a:r>
            <a:endParaRPr lang="en-US" sz="2000" b="0" strike="noStrike" spc="-1" dirty="0">
              <a:solidFill>
                <a:srgbClr val="FFFFFF"/>
              </a:solidFill>
              <a:latin typeface="Gulim"/>
              <a:ea typeface="DejaVu Sans"/>
            </a:endParaRPr>
          </a:p>
          <a:p>
            <a:pPr marL="228600" indent="-227330">
              <a:lnSpc>
                <a:spcPct val="90000"/>
              </a:lnSpc>
              <a:spcBef>
                <a:spcPts val="1001"/>
              </a:spcBef>
              <a:buClr>
                <a:srgbClr val="FFFFFF"/>
              </a:buClr>
              <a:buFont typeface="Arial"/>
              <a:buChar char="•"/>
            </a:pPr>
            <a:r>
              <a:rPr lang="en-US" sz="2000" spc="-1" dirty="0">
                <a:solidFill>
                  <a:srgbClr val="FFFFFF"/>
                </a:solidFill>
                <a:latin typeface="Gulim"/>
              </a:rPr>
              <a:t>Glossary         65</a:t>
            </a:r>
          </a:p>
          <a:p>
            <a:pPr marL="228600" indent="-227330">
              <a:lnSpc>
                <a:spcPct val="90000"/>
              </a:lnSpc>
              <a:spcBef>
                <a:spcPts val="1001"/>
              </a:spcBef>
              <a:buClr>
                <a:srgbClr val="FFFFFF"/>
              </a:buClr>
              <a:buFont typeface="Arial"/>
              <a:buChar char="•"/>
            </a:pPr>
            <a:r>
              <a:rPr lang="en-US" sz="2000" spc="-1" dirty="0">
                <a:solidFill>
                  <a:srgbClr val="FFFFFF"/>
                </a:solidFill>
                <a:latin typeface="Gulim"/>
              </a:rPr>
              <a:t>Specifications 66</a:t>
            </a:r>
          </a:p>
          <a:p>
            <a:pPr marL="228600" indent="-227330">
              <a:lnSpc>
                <a:spcPct val="90000"/>
              </a:lnSpc>
              <a:spcBef>
                <a:spcPts val="1001"/>
              </a:spcBef>
              <a:buClr>
                <a:srgbClr val="FFFFFF"/>
              </a:buClr>
              <a:buFont typeface="Arial"/>
              <a:buChar char="•"/>
            </a:pPr>
            <a:r>
              <a:rPr lang="en-US" sz="2000" b="0" strike="noStrike" spc="-1" dirty="0">
                <a:solidFill>
                  <a:srgbClr val="FFFFFF"/>
                </a:solidFill>
                <a:latin typeface="Gulim"/>
              </a:rPr>
              <a:t>User Stories    69</a:t>
            </a:r>
            <a:endParaRPr lang="en-US" sz="2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4D41989-2016-47A1-BA14-A5CE53F37C1F}" type="slidenum">
              <a:rPr lang="en-US" sz="1200" b="1" spc="-1" smtClean="0">
                <a:solidFill>
                  <a:srgbClr val="FFFFFF"/>
                </a:solidFill>
                <a:latin typeface="Gulim"/>
              </a:rPr>
              <a:t>20</a:t>
            </a:fld>
            <a:endParaRPr lang="en-US" sz="1200" b="0" strike="noStrike" spc="-1">
              <a:latin typeface="Arial"/>
            </a:endParaRPr>
          </a:p>
        </p:txBody>
      </p:sp>
      <p:sp>
        <p:nvSpPr>
          <p:cNvPr id="681"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D34FEEF-1DE7-4682-88D6-CBBAAD142ADF}" type="datetime1">
              <a:rPr lang="en-US" sz="1200" b="1" strike="noStrike" spc="-1">
                <a:solidFill>
                  <a:srgbClr val="FFFFFF"/>
                </a:solidFill>
                <a:latin typeface="Gulim"/>
                <a:ea typeface="DejaVu Sans"/>
              </a:rPr>
              <a:t>12/3/2020</a:t>
            </a:fld>
            <a:endParaRPr lang="en-US" sz="1200" b="0" strike="noStrike" spc="-1">
              <a:latin typeface="Arial"/>
            </a:endParaRPr>
          </a:p>
        </p:txBody>
      </p:sp>
      <p:pic>
        <p:nvPicPr>
          <p:cNvPr id="683" name="Picture 5"/>
          <p:cNvPicPr/>
          <p:nvPr/>
        </p:nvPicPr>
        <p:blipFill>
          <a:blip r:embed="rId3">
            <a:extLst>
              <a:ext uri="{28A0092B-C50C-407E-A947-70E740481C1C}">
                <a14:useLocalDpi xmlns:a14="http://schemas.microsoft.com/office/drawing/2010/main" val="0"/>
              </a:ext>
            </a:extLst>
          </a:blip>
          <a:srcRect/>
          <a:stretch/>
        </p:blipFill>
        <p:spPr>
          <a:xfrm>
            <a:off x="2320560" y="421269"/>
            <a:ext cx="7550280" cy="6015102"/>
          </a:xfrm>
          <a:prstGeom prst="rect">
            <a:avLst/>
          </a:prstGeom>
          <a:ln>
            <a:noFill/>
          </a:ln>
        </p:spPr>
      </p:pic>
      <p:sp>
        <p:nvSpPr>
          <p:cNvPr id="6" name="TextShape 4">
            <a:extLst>
              <a:ext uri="{FF2B5EF4-FFF2-40B4-BE49-F238E27FC236}">
                <a16:creationId xmlns:a16="http://schemas.microsoft.com/office/drawing/2014/main" id="{3BFB124A-48CC-42F5-89D4-F90A8ED26C2A}"/>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FCB9E5E-FE7C-4BA2-9D57-6A26B1281CD3}" type="slidenum">
              <a:rPr lang="en-US" sz="1200" b="1" spc="-1" smtClean="0">
                <a:solidFill>
                  <a:srgbClr val="FFFFFF"/>
                </a:solidFill>
                <a:latin typeface="Gulim"/>
              </a:rPr>
              <a:t>21</a:t>
            </a:fld>
            <a:endParaRPr lang="en-US" sz="1200" b="0" strike="noStrike" spc="-1">
              <a:latin typeface="Arial"/>
            </a:endParaRPr>
          </a:p>
        </p:txBody>
      </p:sp>
      <p:sp>
        <p:nvSpPr>
          <p:cNvPr id="75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57C1196-AC95-46D2-95BF-E5B891248E4D}"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753" name="CustomShape 5"/>
          <p:cNvSpPr/>
          <p:nvPr/>
        </p:nvSpPr>
        <p:spPr>
          <a:xfrm>
            <a:off x="733680" y="1396800"/>
            <a:ext cx="5169600" cy="50106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strike="noStrike" spc="-1" dirty="0">
                <a:solidFill>
                  <a:srgbClr val="FFFFFF"/>
                </a:solidFill>
                <a:latin typeface="Calibri"/>
                <a:ea typeface="Calibri"/>
              </a:rPr>
              <a:t>Assist in the packing process with </a:t>
            </a:r>
            <a:r>
              <a:rPr lang="en-US" sz="2800" b="1" spc="-1" dirty="0">
                <a:solidFill>
                  <a:srgbClr val="FFFFFF"/>
                </a:solidFill>
                <a:latin typeface="Calibri"/>
                <a:ea typeface="Calibri"/>
              </a:rPr>
              <a:t>E</a:t>
            </a:r>
            <a:r>
              <a:rPr lang="en-US" sz="2800" b="1" strike="noStrike" spc="-1" dirty="0">
                <a:solidFill>
                  <a:srgbClr val="FFFFFF"/>
                </a:solidFill>
                <a:latin typeface="Calibri"/>
                <a:ea typeface="Calibri"/>
              </a:rPr>
              <a:t>xpert Advice</a:t>
            </a:r>
            <a:br>
              <a:rPr dirty="0"/>
            </a:br>
            <a:r>
              <a:rPr lang="en-US" sz="2400" strike="noStrike" spc="-1" dirty="0">
                <a:solidFill>
                  <a:srgbClr val="FFFFFF"/>
                </a:solidFill>
                <a:latin typeface="Calibri"/>
                <a:ea typeface="DejaVu Sans"/>
              </a:rPr>
              <a:t> </a:t>
            </a:r>
            <a:endParaRPr lang="en-US" sz="2400" strike="noStrike" spc="-1" dirty="0">
              <a:latin typeface="Arial"/>
            </a:endParaRPr>
          </a:p>
          <a:p>
            <a:pPr marL="343080" indent="-342360">
              <a:lnSpc>
                <a:spcPct val="107000"/>
              </a:lnSpc>
              <a:buClr>
                <a:srgbClr val="FFFFFF"/>
              </a:buClr>
              <a:buFont typeface="Symbol"/>
              <a:buChar char=""/>
            </a:pPr>
            <a:r>
              <a:rPr lang="en-US" sz="2800" b="1" strike="noStrike" spc="-1" dirty="0">
                <a:solidFill>
                  <a:srgbClr val="FFFFFF"/>
                </a:solidFill>
                <a:latin typeface="Calibri"/>
                <a:ea typeface="Calibri"/>
              </a:rPr>
              <a:t>Catalog</a:t>
            </a:r>
            <a:r>
              <a:rPr lang="en-US" sz="2400" strike="noStrike" spc="-1" dirty="0">
                <a:solidFill>
                  <a:srgbClr val="FFFFFF"/>
                </a:solidFill>
                <a:latin typeface="Calibri"/>
                <a:ea typeface="Calibri"/>
              </a:rPr>
              <a:t> with photos all boxes, furniture, and other items that are going to be placed in the truck</a:t>
            </a:r>
            <a:br>
              <a:rPr dirty="0"/>
            </a:br>
            <a:r>
              <a:rPr lang="en-US" sz="2400" strike="noStrike" spc="-1" dirty="0">
                <a:solidFill>
                  <a:srgbClr val="FFFFFF"/>
                </a:solidFill>
                <a:latin typeface="Calibri"/>
                <a:ea typeface="DejaVu Sans"/>
              </a:rPr>
              <a:t> </a:t>
            </a:r>
            <a:endParaRPr lang="en-US" sz="2400" strike="noStrike" spc="-1" dirty="0">
              <a:latin typeface="Arial"/>
            </a:endParaRPr>
          </a:p>
          <a:p>
            <a:pPr marL="343080" indent="-342360">
              <a:lnSpc>
                <a:spcPct val="107000"/>
              </a:lnSpc>
              <a:buClr>
                <a:srgbClr val="FFFFFF"/>
              </a:buClr>
              <a:buFont typeface="Symbol"/>
              <a:buChar char=""/>
            </a:pPr>
            <a:r>
              <a:rPr lang="en-US" sz="2800" b="1" strike="noStrike" spc="-1" dirty="0">
                <a:solidFill>
                  <a:srgbClr val="FFFFFF"/>
                </a:solidFill>
                <a:latin typeface="Calibri"/>
                <a:ea typeface="Calibri"/>
              </a:rPr>
              <a:t>Generate instructions </a:t>
            </a:r>
            <a:r>
              <a:rPr lang="en-US" sz="2400" strike="noStrike" spc="-1" dirty="0">
                <a:solidFill>
                  <a:srgbClr val="FFFFFF"/>
                </a:solidFill>
                <a:latin typeface="Calibri"/>
                <a:ea typeface="Calibri"/>
              </a:rPr>
              <a:t>for properly loading the truck based on weight distribution, item safety, best fit space utilization, and item(s) priority</a:t>
            </a:r>
            <a:endParaRPr lang="en-US" sz="2400" strike="noStrike" spc="-1" dirty="0">
              <a:latin typeface="Arial"/>
            </a:endParaRPr>
          </a:p>
        </p:txBody>
      </p:sp>
      <p:sp>
        <p:nvSpPr>
          <p:cNvPr id="754" name="CustomShape 6"/>
          <p:cNvSpPr/>
          <p:nvPr/>
        </p:nvSpPr>
        <p:spPr>
          <a:xfrm>
            <a:off x="6095880" y="1416240"/>
            <a:ext cx="5463000" cy="468130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7000"/>
              </a:lnSpc>
              <a:buClr>
                <a:srgbClr val="FFFFFF"/>
              </a:buClr>
              <a:buFont typeface="Symbol"/>
              <a:buChar char=""/>
            </a:pPr>
            <a:r>
              <a:rPr lang="en-US" sz="2400" strike="noStrike" spc="-1" dirty="0">
                <a:solidFill>
                  <a:srgbClr val="FFFFFF"/>
                </a:solidFill>
                <a:latin typeface="Calibri"/>
                <a:ea typeface="Calibri"/>
              </a:rPr>
              <a:t>Use photos taken to Create a </a:t>
            </a:r>
            <a:r>
              <a:rPr lang="en-US" sz="2800" b="1" strike="noStrike" spc="-1" dirty="0">
                <a:solidFill>
                  <a:srgbClr val="FFFFFF"/>
                </a:solidFill>
                <a:latin typeface="Calibri"/>
                <a:ea typeface="Calibri"/>
              </a:rPr>
              <a:t>3D model </a:t>
            </a:r>
            <a:r>
              <a:rPr lang="en-US" sz="2400" strike="noStrike" spc="-1" dirty="0">
                <a:solidFill>
                  <a:srgbClr val="FFFFFF"/>
                </a:solidFill>
                <a:latin typeface="Calibri"/>
                <a:ea typeface="Calibri"/>
              </a:rPr>
              <a:t>of how everything should be expertly packed in the truck</a:t>
            </a:r>
            <a:br>
              <a:rPr dirty="0"/>
            </a:br>
            <a:r>
              <a:rPr lang="en-US" sz="2400" strike="noStrike" spc="-1" dirty="0">
                <a:solidFill>
                  <a:srgbClr val="FFFFFF"/>
                </a:solidFill>
                <a:latin typeface="Calibri"/>
                <a:ea typeface="DejaVu Sans"/>
              </a:rPr>
              <a:t> </a:t>
            </a:r>
            <a:endParaRPr lang="en-US" sz="2400" strike="noStrike" spc="-1" dirty="0">
              <a:latin typeface="Arial"/>
            </a:endParaRPr>
          </a:p>
          <a:p>
            <a:pPr marL="343080" indent="-342360">
              <a:lnSpc>
                <a:spcPct val="107000"/>
              </a:lnSpc>
              <a:buClr>
                <a:srgbClr val="FFFFFF"/>
              </a:buClr>
              <a:buFont typeface="Symbol"/>
              <a:buChar char=""/>
            </a:pPr>
            <a:r>
              <a:rPr lang="en-US" sz="2400" strike="noStrike" spc="-1" dirty="0">
                <a:solidFill>
                  <a:srgbClr val="FFFFFF"/>
                </a:solidFill>
                <a:latin typeface="Calibri"/>
                <a:ea typeface="Calibri"/>
              </a:rPr>
              <a:t>Will </a:t>
            </a:r>
            <a:r>
              <a:rPr lang="en-US" sz="2800" b="1" strike="noStrike" spc="-1" dirty="0">
                <a:solidFill>
                  <a:srgbClr val="FFFFFF"/>
                </a:solidFill>
                <a:latin typeface="Calibri"/>
                <a:ea typeface="Calibri"/>
              </a:rPr>
              <a:t>provide location information </a:t>
            </a:r>
            <a:r>
              <a:rPr lang="en-US" sz="2400" strike="noStrike" spc="-1" dirty="0">
                <a:solidFill>
                  <a:srgbClr val="FFFFFF"/>
                </a:solidFill>
                <a:latin typeface="Calibri"/>
                <a:ea typeface="Calibri"/>
              </a:rPr>
              <a:t>for different boxes and items within the truck using 3D model and cataloging</a:t>
            </a:r>
            <a:br>
              <a:rPr dirty="0"/>
            </a:br>
            <a:r>
              <a:rPr lang="en-US" sz="2400" strike="noStrike" spc="-1" dirty="0">
                <a:solidFill>
                  <a:srgbClr val="FFFFFF"/>
                </a:solidFill>
                <a:latin typeface="Calibri"/>
                <a:ea typeface="DejaVu Sans"/>
              </a:rPr>
              <a:t> </a:t>
            </a:r>
            <a:endParaRPr lang="en-US" sz="2400" strike="noStrike" spc="-1" dirty="0">
              <a:latin typeface="Arial"/>
            </a:endParaRPr>
          </a:p>
          <a:p>
            <a:pPr marL="343080" indent="-342360">
              <a:lnSpc>
                <a:spcPct val="107000"/>
              </a:lnSpc>
              <a:spcAft>
                <a:spcPts val="799"/>
              </a:spcAft>
              <a:buClr>
                <a:srgbClr val="FFFFFF"/>
              </a:buClr>
              <a:buFont typeface="Symbol"/>
              <a:buChar char=""/>
            </a:pPr>
            <a:r>
              <a:rPr lang="en-US" sz="2400" strike="noStrike" spc="-1" dirty="0">
                <a:solidFill>
                  <a:srgbClr val="FFFFFF"/>
                </a:solidFill>
                <a:latin typeface="Calibri"/>
                <a:ea typeface="Calibri"/>
              </a:rPr>
              <a:t>Give </a:t>
            </a:r>
            <a:r>
              <a:rPr lang="en-US" sz="2800" b="1" strike="noStrike" spc="-1" dirty="0">
                <a:solidFill>
                  <a:srgbClr val="FFFFFF"/>
                </a:solidFill>
                <a:latin typeface="Calibri"/>
                <a:ea typeface="Calibri"/>
              </a:rPr>
              <a:t>estimate</a:t>
            </a:r>
            <a:r>
              <a:rPr lang="en-US" sz="2400" strike="noStrike" spc="-1" dirty="0">
                <a:solidFill>
                  <a:srgbClr val="FFFFFF"/>
                </a:solidFill>
                <a:latin typeface="Calibri"/>
                <a:ea typeface="Calibri"/>
              </a:rPr>
              <a:t> for appropriate rental </a:t>
            </a:r>
            <a:r>
              <a:rPr lang="en-US" sz="2400" b="1" strike="noStrike" spc="-1" dirty="0">
                <a:solidFill>
                  <a:srgbClr val="FFFFFF"/>
                </a:solidFill>
                <a:latin typeface="Calibri"/>
                <a:ea typeface="Calibri"/>
              </a:rPr>
              <a:t>truck size </a:t>
            </a:r>
            <a:r>
              <a:rPr lang="en-US" sz="2400" strike="noStrike" spc="-1" dirty="0">
                <a:solidFill>
                  <a:srgbClr val="FFFFFF"/>
                </a:solidFill>
                <a:latin typeface="Calibri"/>
                <a:ea typeface="Calibri"/>
              </a:rPr>
              <a:t>and </a:t>
            </a:r>
            <a:r>
              <a:rPr lang="en-US" sz="2400" b="1" strike="noStrike" spc="-1" dirty="0">
                <a:solidFill>
                  <a:srgbClr val="FFFFFF"/>
                </a:solidFill>
                <a:latin typeface="Calibri"/>
                <a:ea typeface="Calibri"/>
              </a:rPr>
              <a:t>number of trips </a:t>
            </a:r>
            <a:r>
              <a:rPr lang="en-US" sz="2400" strike="noStrike" spc="-1" dirty="0">
                <a:solidFill>
                  <a:srgbClr val="FFFFFF"/>
                </a:solidFill>
                <a:latin typeface="Calibri"/>
                <a:ea typeface="Calibri"/>
              </a:rPr>
              <a:t>dependent on truck size</a:t>
            </a:r>
            <a:endParaRPr lang="en-US" sz="2400" strike="noStrike" spc="-1" dirty="0">
              <a:latin typeface="Arial"/>
            </a:endParaRPr>
          </a:p>
        </p:txBody>
      </p:sp>
      <p:sp>
        <p:nvSpPr>
          <p:cNvPr id="8" name="TextShape 4">
            <a:extLst>
              <a:ext uri="{FF2B5EF4-FFF2-40B4-BE49-F238E27FC236}">
                <a16:creationId xmlns:a16="http://schemas.microsoft.com/office/drawing/2014/main" id="{333BE023-7B8A-4694-9D81-0517B70274A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9" name="CustomShape 2">
            <a:extLst>
              <a:ext uri="{FF2B5EF4-FFF2-40B4-BE49-F238E27FC236}">
                <a16:creationId xmlns:a16="http://schemas.microsoft.com/office/drawing/2014/main" id="{82455F0A-D818-4C23-9D68-25EE389F73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dirty="0">
                <a:solidFill>
                  <a:schemeClr val="bg2"/>
                </a:solidFill>
                <a:latin typeface="Gulim"/>
                <a:ea typeface="DejaVu Sans"/>
              </a:rPr>
              <a:t>What Load.In Will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57F5D5E-59FC-46D6-8C23-81CA796F96C7}" type="slidenum">
              <a:rPr lang="en-US" sz="1200" b="1" spc="-1" smtClean="0">
                <a:solidFill>
                  <a:srgbClr val="FFFFFF"/>
                </a:solidFill>
                <a:latin typeface="Gulim"/>
              </a:rPr>
              <a:t>22</a:t>
            </a:fld>
            <a:endParaRPr lang="en-US" sz="1200" b="0" strike="noStrike" spc="-1">
              <a:latin typeface="Arial"/>
            </a:endParaRPr>
          </a:p>
        </p:txBody>
      </p:sp>
      <p:sp>
        <p:nvSpPr>
          <p:cNvPr id="756"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759" name="CustomShape 5"/>
          <p:cNvSpPr/>
          <p:nvPr/>
        </p:nvSpPr>
        <p:spPr>
          <a:xfrm>
            <a:off x="640080" y="1793520"/>
            <a:ext cx="9225720" cy="40095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2900" indent="-342265">
              <a:lnSpc>
                <a:spcPct val="107000"/>
              </a:lnSpc>
              <a:buClr>
                <a:srgbClr val="FFFFFF"/>
              </a:buClr>
              <a:buFont typeface="Symbol"/>
              <a:buChar char=""/>
            </a:pPr>
            <a:r>
              <a:rPr lang="en-US" sz="4000" b="1" spc="-1" dirty="0">
                <a:solidFill>
                  <a:srgbClr val="FFFFFF"/>
                </a:solidFill>
                <a:latin typeface="Calibri"/>
                <a:ea typeface="Calibri"/>
              </a:rPr>
              <a:t>Sell or share personal info</a:t>
            </a:r>
            <a:endParaRPr lang="en-US"/>
          </a:p>
          <a:p>
            <a:pPr marL="342900" indent="-342265">
              <a:lnSpc>
                <a:spcPct val="107000"/>
              </a:lnSpc>
              <a:buClr>
                <a:srgbClr val="FFFFFF"/>
              </a:buClr>
              <a:buFont typeface="Symbol"/>
              <a:buChar char=""/>
            </a:pPr>
            <a:r>
              <a:rPr lang="en-US" sz="4000" b="1" spc="-1" dirty="0">
                <a:solidFill>
                  <a:srgbClr val="FFFFFF"/>
                </a:solidFill>
                <a:latin typeface="Calibri"/>
                <a:ea typeface="Calibri"/>
              </a:rPr>
              <a:t>Keep photos long-term</a:t>
            </a:r>
            <a:endParaRPr lang="en-US" sz="4000" b="1" spc="-1">
              <a:solidFill>
                <a:srgbClr val="FFFFFF"/>
              </a:solidFill>
              <a:latin typeface="Calibri"/>
              <a:ea typeface="Calibri"/>
            </a:endParaRPr>
          </a:p>
          <a:p>
            <a:pPr marL="342900" indent="-342265">
              <a:lnSpc>
                <a:spcPct val="107000"/>
              </a:lnSpc>
              <a:buClr>
                <a:srgbClr val="FFFFFF"/>
              </a:buClr>
              <a:buFont typeface="Symbol"/>
              <a:buChar char=""/>
            </a:pPr>
            <a:r>
              <a:rPr lang="en-US" sz="4000" b="1" spc="-1" dirty="0">
                <a:solidFill>
                  <a:srgbClr val="FFFFFF"/>
                </a:solidFill>
                <a:latin typeface="Calibri"/>
                <a:ea typeface="Calibri"/>
              </a:rPr>
              <a:t>Read SMS messages</a:t>
            </a:r>
            <a:endParaRPr lang="en-US" sz="4000" b="1" spc="-1">
              <a:solidFill>
                <a:srgbClr val="FFFFFF"/>
              </a:solidFill>
              <a:latin typeface="Calibri"/>
              <a:ea typeface="Calibri"/>
            </a:endParaRPr>
          </a:p>
          <a:p>
            <a:pPr marL="342900" indent="-342265">
              <a:lnSpc>
                <a:spcPct val="107000"/>
              </a:lnSpc>
              <a:buClr>
                <a:srgbClr val="FFFFFF"/>
              </a:buClr>
              <a:buFont typeface="Symbol"/>
              <a:buChar char=""/>
            </a:pPr>
            <a:r>
              <a:rPr lang="en-US" sz="4000" b="1" spc="-1" dirty="0">
                <a:solidFill>
                  <a:srgbClr val="FFFFFF"/>
                </a:solidFill>
                <a:latin typeface="Calibri"/>
                <a:ea typeface="Calibri"/>
              </a:rPr>
              <a:t>Record audio</a:t>
            </a:r>
            <a:endParaRPr lang="en-US" sz="4000" b="1" spc="-1">
              <a:solidFill>
                <a:srgbClr val="FFFFFF"/>
              </a:solidFill>
              <a:latin typeface="Calibri"/>
              <a:ea typeface="Calibri"/>
            </a:endParaRPr>
          </a:p>
          <a:p>
            <a:pPr marL="342900" indent="-342265">
              <a:lnSpc>
                <a:spcPct val="107000"/>
              </a:lnSpc>
              <a:buClr>
                <a:srgbClr val="FFFFFF"/>
              </a:buClr>
              <a:buFont typeface="Symbol"/>
              <a:buChar char=""/>
            </a:pPr>
            <a:r>
              <a:rPr lang="en-US" sz="4000" b="1" strike="noStrike" spc="-1" dirty="0">
                <a:solidFill>
                  <a:srgbClr val="FFFFFF"/>
                </a:solidFill>
                <a:latin typeface="Calibri"/>
              </a:rPr>
              <a:t>Hold on to personal information </a:t>
            </a:r>
            <a:r>
              <a:rPr lang="en-US" sz="4000" b="1" spc="-1">
                <a:solidFill>
                  <a:srgbClr val="FFFFFF"/>
                </a:solidFill>
                <a:latin typeface="Calibri"/>
              </a:rPr>
              <a:t>permanently</a:t>
            </a:r>
            <a:endParaRPr lang="en-US" sz="4000" b="0" strike="noStrike" spc="-1">
              <a:latin typeface="Arial"/>
            </a:endParaRPr>
          </a:p>
        </p:txBody>
      </p:sp>
      <p:sp>
        <p:nvSpPr>
          <p:cNvPr id="7" name="TextShape 4">
            <a:extLst>
              <a:ext uri="{FF2B5EF4-FFF2-40B4-BE49-F238E27FC236}">
                <a16:creationId xmlns:a16="http://schemas.microsoft.com/office/drawing/2014/main" id="{12A38A8D-2D54-4225-9A43-7A632529813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CBF6E18-ECD4-4C6C-8F3E-FF0EBA6B9DDB}"/>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  What Load.In Will Not Do</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3">
            <a:extLst>
              <a:ext uri="{FF2B5EF4-FFF2-40B4-BE49-F238E27FC236}">
                <a16:creationId xmlns:a16="http://schemas.microsoft.com/office/drawing/2014/main" id="{2999F3EC-A6BA-4A13-A510-669520559ADC}"/>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789038CC-B911-4190-8A4C-68E71FCAEAF9}" type="slidenum">
              <a:rPr lang="en-US" sz="1200" b="1" strike="noStrike" spc="-1">
                <a:solidFill>
                  <a:srgbClr val="FFFFFF"/>
                </a:solidFill>
                <a:latin typeface="Gulim"/>
              </a:rPr>
              <a:t>23</a:t>
            </a:fld>
            <a:endParaRPr lang="en-US" sz="1200" b="0" strike="noStrike" spc="-1">
              <a:latin typeface="Arial"/>
            </a:endParaRPr>
          </a:p>
        </p:txBody>
      </p:sp>
      <p:sp>
        <p:nvSpPr>
          <p:cNvPr id="9" name="Text Placeholder 2">
            <a:extLst>
              <a:ext uri="{FF2B5EF4-FFF2-40B4-BE49-F238E27FC236}">
                <a16:creationId xmlns:a16="http://schemas.microsoft.com/office/drawing/2014/main" id="{F7031BE0-AA3F-49AA-A49C-476D2FE8C911}"/>
              </a:ext>
            </a:extLst>
          </p:cNvPr>
          <p:cNvSpPr>
            <a:spLocks noGrp="1"/>
          </p:cNvSpPr>
          <p:nvPr>
            <p:ph type="body" idx="4294967295"/>
          </p:nvPr>
        </p:nvSpPr>
        <p:spPr>
          <a:xfrm>
            <a:off x="6831445" y="3680418"/>
            <a:ext cx="4953000" cy="2428875"/>
          </a:xfrm>
        </p:spPr>
        <p:txBody>
          <a:bodyPr/>
          <a:lstStyle/>
          <a:p>
            <a:r>
              <a:rPr lang="en-US" sz="2800" dirty="0">
                <a:solidFill>
                  <a:schemeClr val="bg1"/>
                </a:solidFill>
                <a:latin typeface="Gulim" panose="020B0600000101010101" pitchFamily="34" charset="-127"/>
                <a:ea typeface="Gulim" panose="020B0600000101010101" pitchFamily="34" charset="-127"/>
              </a:rPr>
              <a:t>  Website App</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Published online for browser interaction</a:t>
            </a:r>
          </a:p>
          <a:p>
            <a:pPr marL="457200" lvl="0" indent="-45720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Communication is HTTP REST API with backend</a:t>
            </a:r>
          </a:p>
        </p:txBody>
      </p:sp>
      <p:sp>
        <p:nvSpPr>
          <p:cNvPr id="7" name="CustomShape 6">
            <a:extLst>
              <a:ext uri="{FF2B5EF4-FFF2-40B4-BE49-F238E27FC236}">
                <a16:creationId xmlns:a16="http://schemas.microsoft.com/office/drawing/2014/main" id="{5177FFF4-AE88-4A7E-8FFD-8B9323A26D8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pic>
        <p:nvPicPr>
          <p:cNvPr id="11" name="Picture 10" descr="Icon&#10;&#10;Description automatically generated">
            <a:extLst>
              <a:ext uri="{FF2B5EF4-FFF2-40B4-BE49-F238E27FC236}">
                <a16:creationId xmlns:a16="http://schemas.microsoft.com/office/drawing/2014/main" id="{FA905565-2C86-4F5E-A279-9A84A0E840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45065" y="1268045"/>
            <a:ext cx="1972194" cy="2313709"/>
          </a:xfrm>
          <a:prstGeom prst="rect">
            <a:avLst/>
          </a:prstGeom>
        </p:spPr>
      </p:pic>
      <p:pic>
        <p:nvPicPr>
          <p:cNvPr id="14" name="Picture 13" descr="Icon&#10;&#10;Description automatically generated">
            <a:extLst>
              <a:ext uri="{FF2B5EF4-FFF2-40B4-BE49-F238E27FC236}">
                <a16:creationId xmlns:a16="http://schemas.microsoft.com/office/drawing/2014/main" id="{AB4C4747-6C5D-4DD9-99C7-4DD06F3F669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51800" y="1090125"/>
            <a:ext cx="2512291" cy="2512291"/>
          </a:xfrm>
          <a:prstGeom prst="rect">
            <a:avLst/>
          </a:prstGeom>
        </p:spPr>
      </p:pic>
      <p:sp>
        <p:nvSpPr>
          <p:cNvPr id="15" name="TextBox 14">
            <a:extLst>
              <a:ext uri="{FF2B5EF4-FFF2-40B4-BE49-F238E27FC236}">
                <a16:creationId xmlns:a16="http://schemas.microsoft.com/office/drawing/2014/main" id="{614E9758-2415-486E-8C29-E865E95CFFFF}"/>
              </a:ext>
            </a:extLst>
          </p:cNvPr>
          <p:cNvSpPr txBox="1"/>
          <p:nvPr/>
        </p:nvSpPr>
        <p:spPr>
          <a:xfrm>
            <a:off x="2667000" y="6858000"/>
            <a:ext cx="6858000" cy="230832"/>
          </a:xfrm>
          <a:prstGeom prst="rect">
            <a:avLst/>
          </a:prstGeom>
          <a:noFill/>
        </p:spPr>
        <p:txBody>
          <a:bodyPr wrap="square" rtlCol="0">
            <a:spAutoFit/>
          </a:bodyPr>
          <a:lstStyle/>
          <a:p>
            <a:r>
              <a:rPr lang="en-US" sz="900">
                <a:hlinkClick r:id="rId5" tooltip="https://commons.wikimedia.org/wiki/File:GNOME_Web_logo--2018.svg"/>
              </a:rPr>
              <a:t>This Photo</a:t>
            </a:r>
            <a:r>
              <a:rPr lang="en-US" sz="900"/>
              <a:t> by Unknown Author is licensed under </a:t>
            </a:r>
            <a:r>
              <a:rPr lang="en-US" sz="900">
                <a:hlinkClick r:id="rId6" tooltip="https://creativecommons.org/licenses/by-sa/3.0/"/>
              </a:rPr>
              <a:t>CC BY-SA</a:t>
            </a:r>
            <a:endParaRPr lang="en-US" sz="900"/>
          </a:p>
        </p:txBody>
      </p:sp>
      <p:sp>
        <p:nvSpPr>
          <p:cNvPr id="16" name="Text Placeholder 2">
            <a:extLst>
              <a:ext uri="{FF2B5EF4-FFF2-40B4-BE49-F238E27FC236}">
                <a16:creationId xmlns:a16="http://schemas.microsoft.com/office/drawing/2014/main" id="{2647C100-97F7-4602-8414-737C8243F3FE}"/>
              </a:ext>
            </a:extLst>
          </p:cNvPr>
          <p:cNvSpPr txBox="1">
            <a:spLocks/>
          </p:cNvSpPr>
          <p:nvPr/>
        </p:nvSpPr>
        <p:spPr>
          <a:xfrm>
            <a:off x="1054662" y="3793321"/>
            <a:ext cx="4953000" cy="2428875"/>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Gulim" panose="020B0600000101010101" pitchFamily="34" charset="-127"/>
                <a:ea typeface="Gulim" panose="020B0600000101010101" pitchFamily="34" charset="-127"/>
              </a:rPr>
              <a:t>Android App</a:t>
            </a:r>
          </a:p>
          <a:p>
            <a:pPr lvl="0"/>
            <a:r>
              <a:rPr lang="en-US" dirty="0">
                <a:solidFill>
                  <a:schemeClr val="bg1"/>
                </a:solidFill>
                <a:latin typeface="Gulim" panose="020B0600000101010101" pitchFamily="34" charset="-127"/>
                <a:ea typeface="Gulim" panose="020B0600000101010101" pitchFamily="34" charset="-127"/>
              </a:rPr>
              <a:t>Distributed via android store</a:t>
            </a:r>
          </a:p>
          <a:p>
            <a:pPr lvl="0"/>
            <a:r>
              <a:rPr lang="en-US" dirty="0">
                <a:solidFill>
                  <a:schemeClr val="bg1"/>
                </a:solidFill>
                <a:latin typeface="Gulim" panose="020B0600000101010101" pitchFamily="34" charset="-127"/>
                <a:ea typeface="Gulim" panose="020B0600000101010101" pitchFamily="34" charset="-127"/>
              </a:rPr>
              <a:t>Communication is HTTP REST API with backend</a:t>
            </a:r>
          </a:p>
        </p:txBody>
      </p:sp>
      <p:sp>
        <p:nvSpPr>
          <p:cNvPr id="17" name="CustomShape 2">
            <a:extLst>
              <a:ext uri="{FF2B5EF4-FFF2-40B4-BE49-F238E27FC236}">
                <a16:creationId xmlns:a16="http://schemas.microsoft.com/office/drawing/2014/main" id="{C0227227-C0CE-4F3F-8378-6A7F0DAB9A68}"/>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Solution Deliverables</a:t>
            </a:r>
            <a:endParaRPr lang="en-US" sz="4400" b="0" strike="noStrike" spc="-1" dirty="0">
              <a:solidFill>
                <a:schemeClr val="bg2"/>
              </a:solidFill>
              <a:latin typeface="Arial"/>
            </a:endParaRPr>
          </a:p>
        </p:txBody>
      </p:sp>
    </p:spTree>
    <p:extLst>
      <p:ext uri="{BB962C8B-B14F-4D97-AF65-F5344CB8AC3E}">
        <p14:creationId xmlns:p14="http://schemas.microsoft.com/office/powerpoint/2010/main" val="2428208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C72C770-DBE6-4031-B5D5-F0E8C11FD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23" y="1001167"/>
            <a:ext cx="9335477" cy="5856113"/>
          </a:xfrm>
          <a:prstGeom prst="rect">
            <a:avLst/>
          </a:prstGeom>
        </p:spPr>
      </p:pic>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DDDF329-69B4-4982-9DA7-31DFD6C0A41B}" type="slidenum">
              <a:rPr lang="en-US" sz="1200" b="1" spc="-1" smtClean="0">
                <a:solidFill>
                  <a:srgbClr val="FFFFFF"/>
                </a:solidFill>
                <a:latin typeface="Gulim"/>
              </a:rPr>
              <a:t>24</a:t>
            </a:fld>
            <a:endParaRPr lang="en-US" sz="1200" b="1" spc="-1">
              <a:solidFill>
                <a:srgbClr val="FFFFFF"/>
              </a:solidFill>
              <a:latin typeface="Gulim"/>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chemeClr val="bg2"/>
                </a:solidFill>
                <a:latin typeface="Gulim"/>
              </a:rPr>
              <a:t>Major Functional Components</a:t>
            </a:r>
            <a:endParaRPr lang="en-US" sz="4400" b="0" strike="noStrike" spc="-1" dirty="0">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sp>
        <p:nvSpPr>
          <p:cNvPr id="685" name="CustomShape 2"/>
          <p:cNvSpPr/>
          <p:nvPr/>
        </p:nvSpPr>
        <p:spPr bwMode="black">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03E02FB-0C1B-4EDC-AF3E-45E6ABDDB57F}"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87" name="CustomShape 4"/>
          <p:cNvSpPr/>
          <p:nvPr/>
        </p:nvSpPr>
        <p:spPr bwMode="black">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5382DF7-8411-494C-9981-204B3BA34906}" type="slidenum">
              <a:rPr lang="en-US" sz="1200" b="1" strike="noStrike" spc="-1">
                <a:solidFill>
                  <a:srgbClr val="FFFFFF"/>
                </a:solidFill>
                <a:latin typeface="Gulim"/>
              </a:rPr>
              <a:t>25</a:t>
            </a:fld>
            <a:endParaRPr lang="en-US" sz="1200" b="0" strike="noStrike" spc="-1">
              <a:latin typeface="Arial"/>
            </a:endParaRPr>
          </a:p>
        </p:txBody>
      </p:sp>
      <p:grpSp>
        <p:nvGrpSpPr>
          <p:cNvPr id="688" name="Group 5"/>
          <p:cNvGrpSpPr/>
          <p:nvPr/>
        </p:nvGrpSpPr>
        <p:grpSpPr bwMode="black">
          <a:xfrm>
            <a:off x="317520" y="1021680"/>
            <a:ext cx="2998800" cy="1469520"/>
            <a:chOff x="317520" y="1021680"/>
            <a:chExt cx="2998800" cy="1469520"/>
          </a:xfrm>
        </p:grpSpPr>
        <p:grpSp>
          <p:nvGrpSpPr>
            <p:cNvPr id="689" name="Group 6"/>
            <p:cNvGrpSpPr/>
            <p:nvPr/>
          </p:nvGrpSpPr>
          <p:grpSpPr bwMode="black">
            <a:xfrm>
              <a:off x="2034720" y="1339920"/>
              <a:ext cx="1281600" cy="1099800"/>
              <a:chOff x="2034720" y="1339920"/>
              <a:chExt cx="1281600" cy="1099800"/>
            </a:xfrm>
          </p:grpSpPr>
          <p:sp>
            <p:nvSpPr>
              <p:cNvPr id="690" name="CustomShape 7"/>
              <p:cNvSpPr/>
              <p:nvPr/>
            </p:nvSpPr>
            <p:spPr bwMode="black">
              <a:xfrm>
                <a:off x="3129480" y="1492200"/>
                <a:ext cx="186840" cy="562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91" name="CustomShape 8"/>
              <p:cNvSpPr/>
              <p:nvPr/>
            </p:nvSpPr>
            <p:spPr bwMode="black">
              <a:xfrm>
                <a:off x="2034720" y="2104200"/>
                <a:ext cx="128160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1</a:t>
                </a:r>
                <a:endParaRPr lang="en-US" sz="1800" b="0" strike="noStrike" spc="-1">
                  <a:latin typeface="Arial"/>
                </a:endParaRPr>
              </a:p>
            </p:txBody>
          </p:sp>
          <p:sp>
            <p:nvSpPr>
              <p:cNvPr id="692" name="CustomShape 9"/>
              <p:cNvSpPr/>
              <p:nvPr/>
            </p:nvSpPr>
            <p:spPr bwMode="black">
              <a:xfrm>
                <a:off x="2034720" y="171900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5</a:t>
                </a:r>
                <a:endParaRPr lang="en-US" sz="1800" b="0" strike="noStrike" spc="-1">
                  <a:latin typeface="Arial"/>
                </a:endParaRPr>
              </a:p>
            </p:txBody>
          </p:sp>
          <p:sp>
            <p:nvSpPr>
              <p:cNvPr id="693" name="CustomShape 10"/>
              <p:cNvSpPr/>
              <p:nvPr/>
            </p:nvSpPr>
            <p:spPr bwMode="black">
              <a:xfrm>
                <a:off x="2945160" y="1719000"/>
                <a:ext cx="1274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2</a:t>
                </a:r>
                <a:endParaRPr lang="en-US" sz="1800" b="0" strike="noStrike" spc="-1">
                  <a:latin typeface="Arial"/>
                </a:endParaRPr>
              </a:p>
            </p:txBody>
          </p:sp>
          <p:sp>
            <p:nvSpPr>
              <p:cNvPr id="694" name="CustomShape 11"/>
              <p:cNvSpPr/>
              <p:nvPr/>
            </p:nvSpPr>
            <p:spPr bwMode="black">
              <a:xfrm>
                <a:off x="2455200" y="1339920"/>
                <a:ext cx="432720" cy="7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4</a:t>
                </a:r>
                <a:endParaRPr lang="en-US" sz="1800" b="0" strike="noStrike" spc="-1">
                  <a:latin typeface="Arial"/>
                </a:endParaRPr>
              </a:p>
            </p:txBody>
          </p:sp>
          <p:sp>
            <p:nvSpPr>
              <p:cNvPr id="695" name="CustomShape 12"/>
              <p:cNvSpPr/>
              <p:nvPr/>
            </p:nvSpPr>
            <p:spPr bwMode="black">
              <a:xfrm>
                <a:off x="2945160" y="1339920"/>
                <a:ext cx="37116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3</a:t>
                </a:r>
                <a:endParaRPr lang="en-US" sz="1800" b="0" strike="noStrike" spc="-1">
                  <a:latin typeface="Arial"/>
                </a:endParaRPr>
              </a:p>
            </p:txBody>
          </p:sp>
        </p:grpSp>
        <p:grpSp>
          <p:nvGrpSpPr>
            <p:cNvPr id="696" name="Group 13"/>
            <p:cNvGrpSpPr/>
            <p:nvPr/>
          </p:nvGrpSpPr>
          <p:grpSpPr bwMode="black">
            <a:xfrm>
              <a:off x="317520" y="1569960"/>
              <a:ext cx="1851120" cy="921240"/>
              <a:chOff x="317520" y="1569960"/>
              <a:chExt cx="1851120" cy="921240"/>
            </a:xfrm>
          </p:grpSpPr>
          <p:sp>
            <p:nvSpPr>
              <p:cNvPr id="697" name="CustomShape 14"/>
              <p:cNvSpPr/>
              <p:nvPr/>
            </p:nvSpPr>
            <p:spPr bwMode="black">
              <a:xfrm>
                <a:off x="1075680" y="1662840"/>
                <a:ext cx="356040" cy="335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6</a:t>
                </a:r>
                <a:endParaRPr lang="en-US" sz="1800" b="0" strike="noStrike" spc="-1">
                  <a:latin typeface="Arial"/>
                </a:endParaRPr>
              </a:p>
            </p:txBody>
          </p:sp>
          <p:pic>
            <p:nvPicPr>
              <p:cNvPr id="698" name="Graphic 14" descr="Walk"/>
              <p:cNvPicPr/>
              <p:nvPr/>
            </p:nvPicPr>
            <p:blipFill>
              <a:blip r:embed="rId3"/>
              <a:stretch/>
            </p:blipFill>
            <p:spPr bwMode="black">
              <a:xfrm>
                <a:off x="317520" y="1577520"/>
                <a:ext cx="913680" cy="913680"/>
              </a:xfrm>
              <a:prstGeom prst="rect">
                <a:avLst/>
              </a:prstGeom>
              <a:ln>
                <a:noFill/>
              </a:ln>
            </p:spPr>
          </p:pic>
          <p:pic>
            <p:nvPicPr>
              <p:cNvPr id="699" name="Graphic 15" descr="Walk"/>
              <p:cNvPicPr/>
              <p:nvPr/>
            </p:nvPicPr>
            <p:blipFill>
              <a:blip r:embed="rId3"/>
              <a:stretch/>
            </p:blipFill>
            <p:spPr bwMode="black">
              <a:xfrm flipH="1">
                <a:off x="1254960" y="1569960"/>
                <a:ext cx="913680" cy="913680"/>
              </a:xfrm>
              <a:prstGeom prst="rect">
                <a:avLst/>
              </a:prstGeom>
              <a:ln>
                <a:noFill/>
              </a:ln>
            </p:spPr>
          </p:pic>
        </p:grpSp>
        <p:sp>
          <p:nvSpPr>
            <p:cNvPr id="700" name="CustomShape 15"/>
            <p:cNvSpPr/>
            <p:nvPr/>
          </p:nvSpPr>
          <p:spPr bwMode="black">
            <a:xfrm>
              <a:off x="1254240" y="1021680"/>
              <a:ext cx="1041840" cy="547560"/>
            </a:xfrm>
            <a:prstGeom prst="curvedDownArrow">
              <a:avLst>
                <a:gd name="adj1" fmla="val 25000"/>
                <a:gd name="adj2" fmla="val 50000"/>
                <a:gd name="adj3" fmla="val 2500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701" name="CustomShape 16"/>
          <p:cNvSpPr/>
          <p:nvPr/>
        </p:nvSpPr>
        <p:spPr bwMode="black">
          <a:xfrm>
            <a:off x="776160" y="2579760"/>
            <a:ext cx="23522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Pro loading strategy</a:t>
            </a:r>
            <a:endParaRPr lang="en-US" sz="1800" b="0" strike="noStrike" spc="-1">
              <a:latin typeface="Arial"/>
            </a:endParaRPr>
          </a:p>
        </p:txBody>
      </p:sp>
      <p:grpSp>
        <p:nvGrpSpPr>
          <p:cNvPr id="702" name="Group 17"/>
          <p:cNvGrpSpPr/>
          <p:nvPr/>
        </p:nvGrpSpPr>
        <p:grpSpPr bwMode="black">
          <a:xfrm>
            <a:off x="5561640" y="647460"/>
            <a:ext cx="2761560" cy="2761560"/>
            <a:chOff x="5644800" y="338040"/>
            <a:chExt cx="2761560" cy="2761560"/>
          </a:xfrm>
        </p:grpSpPr>
        <p:pic>
          <p:nvPicPr>
            <p:cNvPr id="703" name="Graphic 24" descr="Computer"/>
            <p:cNvPicPr/>
            <p:nvPr/>
          </p:nvPicPr>
          <p:blipFill>
            <a:blip r:embed="rId4"/>
            <a:stretch/>
          </p:blipFill>
          <p:spPr bwMode="black">
            <a:xfrm>
              <a:off x="5644800" y="338040"/>
              <a:ext cx="2761560" cy="2761560"/>
            </a:xfrm>
            <a:prstGeom prst="rect">
              <a:avLst/>
            </a:prstGeom>
            <a:ln>
              <a:noFill/>
            </a:ln>
          </p:spPr>
        </p:pic>
        <p:pic>
          <p:nvPicPr>
            <p:cNvPr id="704" name="Graphic 26" descr="Brain"/>
            <p:cNvPicPr/>
            <p:nvPr/>
          </p:nvPicPr>
          <p:blipFill>
            <a:blip r:embed="rId5"/>
            <a:stretch/>
          </p:blipFill>
          <p:spPr bwMode="black">
            <a:xfrm>
              <a:off x="5948280" y="957240"/>
              <a:ext cx="1143720" cy="1143720"/>
            </a:xfrm>
            <a:prstGeom prst="rect">
              <a:avLst/>
            </a:prstGeom>
            <a:ln>
              <a:noFill/>
            </a:ln>
          </p:spPr>
        </p:pic>
      </p:grpSp>
      <p:sp>
        <p:nvSpPr>
          <p:cNvPr id="705" name="CustomShape 18"/>
          <p:cNvSpPr/>
          <p:nvPr/>
        </p:nvSpPr>
        <p:spPr bwMode="black">
          <a:xfrm>
            <a:off x="6046560" y="2889180"/>
            <a:ext cx="1831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Neural Network</a:t>
            </a:r>
            <a:endParaRPr lang="en-US" sz="1800" b="0" strike="noStrike" spc="-1">
              <a:latin typeface="Arial"/>
            </a:endParaRPr>
          </a:p>
        </p:txBody>
      </p:sp>
      <p:sp>
        <p:nvSpPr>
          <p:cNvPr id="706" name="CustomShape 19"/>
          <p:cNvSpPr/>
          <p:nvPr/>
        </p:nvSpPr>
        <p:spPr bwMode="black">
          <a:xfrm>
            <a:off x="3603600" y="1399320"/>
            <a:ext cx="180216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Training data</a:t>
            </a:r>
            <a:endParaRPr lang="en-US" sz="1800" b="0" strike="noStrike" spc="-1">
              <a:latin typeface="Arial"/>
            </a:endParaRPr>
          </a:p>
        </p:txBody>
      </p:sp>
      <p:sp>
        <p:nvSpPr>
          <p:cNvPr id="707" name="CustomShape 20"/>
          <p:cNvSpPr/>
          <p:nvPr/>
        </p:nvSpPr>
        <p:spPr bwMode="black">
          <a:xfrm>
            <a:off x="2345400" y="536580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gives feedback</a:t>
            </a:r>
            <a:endParaRPr lang="en-US" sz="1800" b="0" strike="noStrike" spc="-1">
              <a:latin typeface="Arial"/>
            </a:endParaRPr>
          </a:p>
        </p:txBody>
      </p:sp>
      <p:grpSp>
        <p:nvGrpSpPr>
          <p:cNvPr id="708" name="Group 21"/>
          <p:cNvGrpSpPr/>
          <p:nvPr/>
        </p:nvGrpSpPr>
        <p:grpSpPr bwMode="black">
          <a:xfrm>
            <a:off x="2490120" y="3202560"/>
            <a:ext cx="2182320" cy="2182320"/>
            <a:chOff x="2490120" y="3202560"/>
            <a:chExt cx="2182320" cy="2182320"/>
          </a:xfrm>
        </p:grpSpPr>
        <p:pic>
          <p:nvPicPr>
            <p:cNvPr id="709" name="Graphic 40" descr="Couch"/>
            <p:cNvPicPr/>
            <p:nvPr/>
          </p:nvPicPr>
          <p:blipFill>
            <a:blip r:embed="rId6"/>
            <a:stretch/>
          </p:blipFill>
          <p:spPr bwMode="black">
            <a:xfrm>
              <a:off x="3192120" y="3661200"/>
              <a:ext cx="488520" cy="488520"/>
            </a:xfrm>
            <a:prstGeom prst="rect">
              <a:avLst/>
            </a:prstGeom>
            <a:ln>
              <a:noFill/>
            </a:ln>
          </p:spPr>
        </p:pic>
        <p:pic>
          <p:nvPicPr>
            <p:cNvPr id="710" name="Graphic 38" descr="Box"/>
            <p:cNvPicPr/>
            <p:nvPr/>
          </p:nvPicPr>
          <p:blipFill>
            <a:blip r:embed="rId7"/>
            <a:stretch/>
          </p:blipFill>
          <p:spPr bwMode="black">
            <a:xfrm>
              <a:off x="3192120" y="4353840"/>
              <a:ext cx="488520" cy="488520"/>
            </a:xfrm>
            <a:prstGeom prst="rect">
              <a:avLst/>
            </a:prstGeom>
            <a:ln>
              <a:noFill/>
            </a:ln>
          </p:spPr>
        </p:pic>
        <p:pic>
          <p:nvPicPr>
            <p:cNvPr id="711" name="Graphic 31" descr="Smart Phone"/>
            <p:cNvPicPr/>
            <p:nvPr/>
          </p:nvPicPr>
          <p:blipFill>
            <a:blip r:embed="rId8"/>
            <a:stretch/>
          </p:blipFill>
          <p:spPr bwMode="black">
            <a:xfrm>
              <a:off x="2490120" y="3202560"/>
              <a:ext cx="2182320" cy="2182320"/>
            </a:xfrm>
            <a:prstGeom prst="rect">
              <a:avLst/>
            </a:prstGeom>
            <a:ln>
              <a:noFill/>
            </a:ln>
          </p:spPr>
        </p:pic>
        <p:pic>
          <p:nvPicPr>
            <p:cNvPr id="712" name="Graphic 34" descr="Checkmark"/>
            <p:cNvPicPr/>
            <p:nvPr/>
          </p:nvPicPr>
          <p:blipFill>
            <a:blip r:embed="rId9"/>
            <a:stretch/>
          </p:blipFill>
          <p:spPr bwMode="black">
            <a:xfrm>
              <a:off x="3683520" y="4498920"/>
              <a:ext cx="255600" cy="255600"/>
            </a:xfrm>
            <a:prstGeom prst="rect">
              <a:avLst/>
            </a:prstGeom>
            <a:ln>
              <a:noFill/>
            </a:ln>
          </p:spPr>
        </p:pic>
        <p:pic>
          <p:nvPicPr>
            <p:cNvPr id="713" name="Graphic 36" descr="Close"/>
            <p:cNvPicPr/>
            <p:nvPr/>
          </p:nvPicPr>
          <p:blipFill>
            <a:blip r:embed="rId10"/>
            <a:stretch/>
          </p:blipFill>
          <p:spPr bwMode="black">
            <a:xfrm>
              <a:off x="3683520" y="3790800"/>
              <a:ext cx="255600" cy="255600"/>
            </a:xfrm>
            <a:prstGeom prst="rect">
              <a:avLst/>
            </a:prstGeom>
            <a:ln>
              <a:noFill/>
            </a:ln>
          </p:spPr>
        </p:pic>
      </p:grpSp>
      <p:sp>
        <p:nvSpPr>
          <p:cNvPr id="714" name="CustomShape 22"/>
          <p:cNvSpPr/>
          <p:nvPr/>
        </p:nvSpPr>
        <p:spPr bwMode="black">
          <a:xfrm rot="16200000">
            <a:off x="1477440" y="3304440"/>
            <a:ext cx="1670040" cy="1262880"/>
          </a:xfrm>
          <a:prstGeom prst="bentArrow">
            <a:avLst>
              <a:gd name="adj1" fmla="val 25000"/>
              <a:gd name="adj2" fmla="val 25000"/>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5" name="CustomShape 23"/>
          <p:cNvSpPr/>
          <p:nvPr/>
        </p:nvSpPr>
        <p:spPr bwMode="black">
          <a:xfrm>
            <a:off x="74520" y="3432600"/>
            <a:ext cx="2471040" cy="11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Incorporate Feedback in to training data generation</a:t>
            </a:r>
            <a:endParaRPr lang="en-US" sz="1800" b="0" strike="noStrike" spc="-1">
              <a:latin typeface="Arial"/>
            </a:endParaRPr>
          </a:p>
        </p:txBody>
      </p:sp>
      <p:grpSp>
        <p:nvGrpSpPr>
          <p:cNvPr id="716" name="Group 24"/>
          <p:cNvGrpSpPr/>
          <p:nvPr/>
        </p:nvGrpSpPr>
        <p:grpSpPr bwMode="black">
          <a:xfrm>
            <a:off x="9708120" y="929340"/>
            <a:ext cx="2193120" cy="2193120"/>
            <a:chOff x="9708120" y="565920"/>
            <a:chExt cx="2193120" cy="2193120"/>
          </a:xfrm>
        </p:grpSpPr>
        <p:grpSp>
          <p:nvGrpSpPr>
            <p:cNvPr id="717" name="Group 25"/>
            <p:cNvGrpSpPr/>
            <p:nvPr/>
          </p:nvGrpSpPr>
          <p:grpSpPr bwMode="black">
            <a:xfrm>
              <a:off x="10326600" y="1355760"/>
              <a:ext cx="1002240" cy="910080"/>
              <a:chOff x="10326600" y="1355760"/>
              <a:chExt cx="1002240" cy="910080"/>
            </a:xfrm>
          </p:grpSpPr>
          <p:pic>
            <p:nvPicPr>
              <p:cNvPr id="718" name="Graphic 45" descr="Box"/>
              <p:cNvPicPr/>
              <p:nvPr/>
            </p:nvPicPr>
            <p:blipFill>
              <a:blip r:embed="rId7"/>
              <a:stretch/>
            </p:blipFill>
            <p:spPr bwMode="black">
              <a:xfrm>
                <a:off x="10506240" y="1355760"/>
                <a:ext cx="262800" cy="262800"/>
              </a:xfrm>
              <a:prstGeom prst="rect">
                <a:avLst/>
              </a:prstGeom>
              <a:ln>
                <a:noFill/>
              </a:ln>
            </p:spPr>
          </p:pic>
          <p:pic>
            <p:nvPicPr>
              <p:cNvPr id="719" name="Graphic 47" descr="Couch"/>
              <p:cNvPicPr/>
              <p:nvPr/>
            </p:nvPicPr>
            <p:blipFill>
              <a:blip r:embed="rId6"/>
              <a:stretch/>
            </p:blipFill>
            <p:spPr bwMode="black">
              <a:xfrm>
                <a:off x="10326600" y="1623240"/>
                <a:ext cx="642600" cy="642600"/>
              </a:xfrm>
              <a:prstGeom prst="rect">
                <a:avLst/>
              </a:prstGeom>
              <a:ln>
                <a:noFill/>
              </a:ln>
            </p:spPr>
          </p:pic>
          <p:pic>
            <p:nvPicPr>
              <p:cNvPr id="720" name="Graphic 49" descr="Lamp"/>
              <p:cNvPicPr/>
              <p:nvPr/>
            </p:nvPicPr>
            <p:blipFill>
              <a:blip r:embed="rId11"/>
              <a:stretch/>
            </p:blipFill>
            <p:spPr bwMode="black">
              <a:xfrm>
                <a:off x="10827000" y="1373400"/>
                <a:ext cx="501840" cy="709920"/>
              </a:xfrm>
              <a:prstGeom prst="rect">
                <a:avLst/>
              </a:prstGeom>
              <a:ln>
                <a:noFill/>
              </a:ln>
            </p:spPr>
          </p:pic>
          <p:pic>
            <p:nvPicPr>
              <p:cNvPr id="721" name="Graphic 50" descr="Box"/>
              <p:cNvPicPr/>
              <p:nvPr/>
            </p:nvPicPr>
            <p:blipFill>
              <a:blip r:embed="rId7"/>
              <a:stretch/>
            </p:blipFill>
            <p:spPr bwMode="black">
              <a:xfrm>
                <a:off x="10604160" y="1531080"/>
                <a:ext cx="262800" cy="262800"/>
              </a:xfrm>
              <a:prstGeom prst="rect">
                <a:avLst/>
              </a:prstGeom>
              <a:ln>
                <a:noFill/>
              </a:ln>
            </p:spPr>
          </p:pic>
          <p:pic>
            <p:nvPicPr>
              <p:cNvPr id="722" name="Graphic 51" descr="Box"/>
              <p:cNvPicPr/>
              <p:nvPr/>
            </p:nvPicPr>
            <p:blipFill>
              <a:blip r:embed="rId7"/>
              <a:stretch/>
            </p:blipFill>
            <p:spPr bwMode="black">
              <a:xfrm>
                <a:off x="10408320" y="1531080"/>
                <a:ext cx="262800" cy="262800"/>
              </a:xfrm>
              <a:prstGeom prst="rect">
                <a:avLst/>
              </a:prstGeom>
              <a:ln>
                <a:noFill/>
              </a:ln>
            </p:spPr>
          </p:pic>
        </p:grpSp>
        <p:pic>
          <p:nvPicPr>
            <p:cNvPr id="723" name="Graphic 53" descr="Smart Phone"/>
            <p:cNvPicPr/>
            <p:nvPr/>
          </p:nvPicPr>
          <p:blipFill>
            <a:blip r:embed="rId8"/>
            <a:stretch/>
          </p:blipFill>
          <p:spPr bwMode="black">
            <a:xfrm>
              <a:off x="9708120" y="565920"/>
              <a:ext cx="2193120" cy="2193120"/>
            </a:xfrm>
            <a:prstGeom prst="rect">
              <a:avLst/>
            </a:prstGeom>
            <a:ln>
              <a:noFill/>
            </a:ln>
          </p:spPr>
        </p:pic>
      </p:grpSp>
      <p:sp>
        <p:nvSpPr>
          <p:cNvPr id="724" name="CustomShape 26"/>
          <p:cNvSpPr/>
          <p:nvPr/>
        </p:nvSpPr>
        <p:spPr bwMode="black">
          <a:xfrm>
            <a:off x="10117800" y="3050460"/>
            <a:ext cx="203940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App generates 3D models of objects to move</a:t>
            </a:r>
            <a:endParaRPr lang="en-US" sz="1800" b="0" strike="noStrike" spc="-1">
              <a:latin typeface="Arial"/>
            </a:endParaRPr>
          </a:p>
        </p:txBody>
      </p:sp>
      <p:sp>
        <p:nvSpPr>
          <p:cNvPr id="725" name="CustomShape 27"/>
          <p:cNvSpPr/>
          <p:nvPr/>
        </p:nvSpPr>
        <p:spPr bwMode="black">
          <a:xfrm rot="20211000" flipH="1">
            <a:off x="8431920" y="1214460"/>
            <a:ext cx="15786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Input</a:t>
            </a:r>
            <a:endParaRPr lang="en-US" sz="1800" b="0" strike="noStrike" spc="-1">
              <a:latin typeface="Arial"/>
            </a:endParaRPr>
          </a:p>
        </p:txBody>
      </p:sp>
      <p:sp>
        <p:nvSpPr>
          <p:cNvPr id="726" name="CustomShape 28"/>
          <p:cNvSpPr/>
          <p:nvPr/>
        </p:nvSpPr>
        <p:spPr bwMode="black">
          <a:xfrm rot="2028600">
            <a:off x="8219160" y="3010320"/>
            <a:ext cx="1810800" cy="862560"/>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41C385"/>
                </a:solidFill>
                <a:latin typeface="Gulim"/>
                <a:ea typeface="DejaVu Sans"/>
              </a:rPr>
              <a:t>Output</a:t>
            </a:r>
            <a:endParaRPr lang="en-US" sz="1800" b="0" strike="noStrike" spc="-1">
              <a:latin typeface="Arial"/>
            </a:endParaRPr>
          </a:p>
        </p:txBody>
      </p:sp>
      <p:grpSp>
        <p:nvGrpSpPr>
          <p:cNvPr id="727" name="Group 29"/>
          <p:cNvGrpSpPr/>
          <p:nvPr/>
        </p:nvGrpSpPr>
        <p:grpSpPr bwMode="black">
          <a:xfrm>
            <a:off x="9671400" y="3884040"/>
            <a:ext cx="2193120" cy="2504160"/>
            <a:chOff x="9671400" y="3884040"/>
            <a:chExt cx="2193120" cy="2504160"/>
          </a:xfrm>
        </p:grpSpPr>
        <p:pic>
          <p:nvPicPr>
            <p:cNvPr id="728" name="Graphic 63" descr="Couch"/>
            <p:cNvPicPr/>
            <p:nvPr/>
          </p:nvPicPr>
          <p:blipFill>
            <a:blip r:embed="rId6"/>
            <a:stretch/>
          </p:blipFill>
          <p:spPr bwMode="black">
            <a:xfrm>
              <a:off x="10406880" y="4928760"/>
              <a:ext cx="642600" cy="642600"/>
            </a:xfrm>
            <a:prstGeom prst="rect">
              <a:avLst/>
            </a:prstGeom>
            <a:ln>
              <a:noFill/>
            </a:ln>
          </p:spPr>
        </p:pic>
        <p:pic>
          <p:nvPicPr>
            <p:cNvPr id="729" name="Graphic 64" descr="Lamp"/>
            <p:cNvPicPr/>
            <p:nvPr/>
          </p:nvPicPr>
          <p:blipFill>
            <a:blip r:embed="rId12"/>
            <a:stretch/>
          </p:blipFill>
          <p:spPr bwMode="black">
            <a:xfrm>
              <a:off x="10625760" y="4602960"/>
              <a:ext cx="501840" cy="709920"/>
            </a:xfrm>
            <a:prstGeom prst="rect">
              <a:avLst/>
            </a:prstGeom>
            <a:ln>
              <a:noFill/>
            </a:ln>
          </p:spPr>
        </p:pic>
        <p:pic>
          <p:nvPicPr>
            <p:cNvPr id="730" name="Graphic 61" descr="Smart Phone"/>
            <p:cNvPicPr/>
            <p:nvPr/>
          </p:nvPicPr>
          <p:blipFill>
            <a:blip r:embed="rId8"/>
            <a:stretch/>
          </p:blipFill>
          <p:spPr bwMode="black">
            <a:xfrm>
              <a:off x="9671400" y="3884040"/>
              <a:ext cx="2193120" cy="2193120"/>
            </a:xfrm>
            <a:prstGeom prst="rect">
              <a:avLst/>
            </a:prstGeom>
            <a:ln>
              <a:noFill/>
            </a:ln>
          </p:spPr>
        </p:pic>
        <p:sp>
          <p:nvSpPr>
            <p:cNvPr id="731" name="CustomShape 30"/>
            <p:cNvSpPr/>
            <p:nvPr/>
          </p:nvSpPr>
          <p:spPr bwMode="black">
            <a:xfrm>
              <a:off x="10104480" y="6023880"/>
              <a:ext cx="1639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Loading Plan</a:t>
              </a:r>
              <a:endParaRPr lang="en-US" sz="1800" b="0" strike="noStrike" spc="-1">
                <a:latin typeface="Arial"/>
              </a:endParaRPr>
            </a:p>
          </p:txBody>
        </p:sp>
        <p:sp>
          <p:nvSpPr>
            <p:cNvPr id="732" name="CustomShape 31"/>
            <p:cNvSpPr/>
            <p:nvPr/>
          </p:nvSpPr>
          <p:spPr bwMode="black">
            <a:xfrm>
              <a:off x="10516320" y="507672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3" name="CustomShape 32"/>
            <p:cNvSpPr/>
            <p:nvPr/>
          </p:nvSpPr>
          <p:spPr bwMode="black">
            <a:xfrm>
              <a:off x="10523160" y="465228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sp>
          <p:nvSpPr>
            <p:cNvPr id="734" name="CustomShape 33"/>
            <p:cNvSpPr/>
            <p:nvPr/>
          </p:nvSpPr>
          <p:spPr bwMode="black">
            <a:xfrm>
              <a:off x="10523160" y="4865760"/>
              <a:ext cx="218160" cy="205920"/>
            </a:xfrm>
            <a:prstGeom prst="rect">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p:style>
        </p:sp>
      </p:grpSp>
      <p:grpSp>
        <p:nvGrpSpPr>
          <p:cNvPr id="735" name="Group 34"/>
          <p:cNvGrpSpPr/>
          <p:nvPr/>
        </p:nvGrpSpPr>
        <p:grpSpPr bwMode="black">
          <a:xfrm>
            <a:off x="5434560" y="3248640"/>
            <a:ext cx="3498840" cy="2806200"/>
            <a:chOff x="5434560" y="3248640"/>
            <a:chExt cx="3498840" cy="2806200"/>
          </a:xfrm>
        </p:grpSpPr>
        <p:pic>
          <p:nvPicPr>
            <p:cNvPr id="736" name="Graphic 76" descr="Truck"/>
            <p:cNvPicPr/>
            <p:nvPr/>
          </p:nvPicPr>
          <p:blipFill>
            <a:blip r:embed="rId13"/>
            <a:stretch/>
          </p:blipFill>
          <p:spPr bwMode="black">
            <a:xfrm>
              <a:off x="6599880" y="3248640"/>
              <a:ext cx="2333520" cy="2333520"/>
            </a:xfrm>
            <a:prstGeom prst="rect">
              <a:avLst/>
            </a:prstGeom>
            <a:ln>
              <a:noFill/>
            </a:ln>
          </p:spPr>
        </p:pic>
        <p:grpSp>
          <p:nvGrpSpPr>
            <p:cNvPr id="737" name="Group 35"/>
            <p:cNvGrpSpPr/>
            <p:nvPr/>
          </p:nvGrpSpPr>
          <p:grpSpPr bwMode="black">
            <a:xfrm>
              <a:off x="5434560" y="4606920"/>
              <a:ext cx="2827440" cy="1447920"/>
              <a:chOff x="5434560" y="4606920"/>
              <a:chExt cx="2827440" cy="1447920"/>
            </a:xfrm>
          </p:grpSpPr>
          <p:pic>
            <p:nvPicPr>
              <p:cNvPr id="738" name="Graphic 72" descr="Walk"/>
              <p:cNvPicPr/>
              <p:nvPr/>
            </p:nvPicPr>
            <p:blipFill>
              <a:blip r:embed="rId3"/>
              <a:stretch/>
            </p:blipFill>
            <p:spPr bwMode="black">
              <a:xfrm>
                <a:off x="5434560" y="5013360"/>
                <a:ext cx="913680" cy="913680"/>
              </a:xfrm>
              <a:prstGeom prst="rect">
                <a:avLst/>
              </a:prstGeom>
              <a:ln>
                <a:noFill/>
              </a:ln>
            </p:spPr>
          </p:pic>
          <p:pic>
            <p:nvPicPr>
              <p:cNvPr id="739" name="Graphic 73" descr="Walk"/>
              <p:cNvPicPr/>
              <p:nvPr/>
            </p:nvPicPr>
            <p:blipFill>
              <a:blip r:embed="rId3"/>
              <a:stretch/>
            </p:blipFill>
            <p:spPr bwMode="black">
              <a:xfrm flipH="1">
                <a:off x="7348320" y="5011920"/>
                <a:ext cx="913680" cy="913680"/>
              </a:xfrm>
              <a:prstGeom prst="rect">
                <a:avLst/>
              </a:prstGeom>
              <a:ln>
                <a:noFill/>
              </a:ln>
            </p:spPr>
          </p:pic>
          <p:pic>
            <p:nvPicPr>
              <p:cNvPr id="740" name="Graphic 79" descr="Couch"/>
              <p:cNvPicPr/>
              <p:nvPr/>
            </p:nvPicPr>
            <p:blipFill>
              <a:blip r:embed="rId6"/>
              <a:stretch/>
            </p:blipFill>
            <p:spPr bwMode="black">
              <a:xfrm>
                <a:off x="6125400" y="4606920"/>
                <a:ext cx="1447920" cy="1447920"/>
              </a:xfrm>
              <a:prstGeom prst="rect">
                <a:avLst/>
              </a:prstGeom>
              <a:ln>
                <a:noFill/>
              </a:ln>
            </p:spPr>
          </p:pic>
        </p:grpSp>
      </p:grpSp>
      <p:sp>
        <p:nvSpPr>
          <p:cNvPr id="741" name="CustomShape 36"/>
          <p:cNvSpPr/>
          <p:nvPr/>
        </p:nvSpPr>
        <p:spPr bwMode="black">
          <a:xfrm>
            <a:off x="6111720" y="5900760"/>
            <a:ext cx="24710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Gulim"/>
                <a:ea typeface="DejaVu Sans"/>
              </a:rPr>
              <a:t>User follows plan</a:t>
            </a:r>
            <a:endParaRPr lang="en-US" sz="1800" b="0" strike="noStrike" spc="-1">
              <a:latin typeface="Arial"/>
            </a:endParaRPr>
          </a:p>
        </p:txBody>
      </p:sp>
      <p:sp>
        <p:nvSpPr>
          <p:cNvPr id="742" name="CustomShape 37"/>
          <p:cNvSpPr/>
          <p:nvPr/>
        </p:nvSpPr>
        <p:spPr bwMode="black">
          <a:xfrm>
            <a:off x="8309520" y="5147640"/>
            <a:ext cx="16448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Instructions</a:t>
            </a:r>
            <a:endParaRPr lang="en-US" sz="1800" b="0" strike="noStrike" spc="-1">
              <a:latin typeface="Arial"/>
            </a:endParaRPr>
          </a:p>
        </p:txBody>
      </p:sp>
      <p:sp>
        <p:nvSpPr>
          <p:cNvPr id="743" name="CustomShape 38"/>
          <p:cNvSpPr/>
          <p:nvPr/>
        </p:nvSpPr>
        <p:spPr bwMode="black">
          <a:xfrm>
            <a:off x="4377600" y="4047120"/>
            <a:ext cx="1790640" cy="642600"/>
          </a:xfrm>
          <a:prstGeom prst="lef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6DD1A1"/>
                </a:solidFill>
                <a:latin typeface="Gulim"/>
                <a:ea typeface="DejaVu Sans"/>
              </a:rPr>
              <a:t>Experience</a:t>
            </a:r>
            <a:endParaRPr lang="en-US" sz="1800" b="0" strike="noStrike" spc="-1">
              <a:latin typeface="Arial"/>
            </a:endParaRPr>
          </a:p>
        </p:txBody>
      </p:sp>
      <p:sp>
        <p:nvSpPr>
          <p:cNvPr id="62" name="TextShape 4">
            <a:extLst>
              <a:ext uri="{FF2B5EF4-FFF2-40B4-BE49-F238E27FC236}">
                <a16:creationId xmlns:a16="http://schemas.microsoft.com/office/drawing/2014/main" id="{AA253677-4E42-4A21-BFEB-C58C3F4D76E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63" name="CustomShape 2">
            <a:extLst>
              <a:ext uri="{FF2B5EF4-FFF2-40B4-BE49-F238E27FC236}">
                <a16:creationId xmlns:a16="http://schemas.microsoft.com/office/drawing/2014/main" id="{DFC3B373-5EB5-4850-98F3-774B5E8A2D7F}"/>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Feedback Loop</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Work Breakdown Structure</a:t>
            </a:r>
            <a:endParaRPr lang="en-US">
              <a:solidFill>
                <a:schemeClr val="bg2"/>
              </a:solidFill>
            </a:endParaRPr>
          </a:p>
        </p:txBody>
      </p:sp>
      <p:pic>
        <p:nvPicPr>
          <p:cNvPr id="7" name="Picture 7">
            <a:extLst>
              <a:ext uri="{FF2B5EF4-FFF2-40B4-BE49-F238E27FC236}">
                <a16:creationId xmlns:a16="http://schemas.microsoft.com/office/drawing/2014/main" id="{DE7B61EB-1B02-4F84-9D8C-6AFC551134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4515" y="1752753"/>
            <a:ext cx="10978003" cy="2460425"/>
          </a:xfrm>
          <a:prstGeom prst="rect">
            <a:avLst/>
          </a:prstGeom>
        </p:spPr>
      </p:pic>
      <p:sp>
        <p:nvSpPr>
          <p:cNvPr id="9" name="CustomShape 1">
            <a:extLst>
              <a:ext uri="{FF2B5EF4-FFF2-40B4-BE49-F238E27FC236}">
                <a16:creationId xmlns:a16="http://schemas.microsoft.com/office/drawing/2014/main" id="{3A343576-F699-4EF5-B1CF-D5710F4C6A46}"/>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4A75698-0E25-446D-9A3A-238D9E5E691F}" type="slidenum">
              <a:rPr lang="en-US" sz="1200" b="1" strike="noStrike" spc="-1">
                <a:solidFill>
                  <a:srgbClr val="FFFFFF"/>
                </a:solidFill>
                <a:latin typeface="Gulim"/>
              </a:rPr>
              <a:t>26</a:t>
            </a:fld>
            <a:endParaRPr lang="en-US" sz="1200" b="0" strike="noStrike" spc="-1">
              <a:latin typeface="Arial"/>
            </a:endParaRPr>
          </a:p>
        </p:txBody>
      </p:sp>
      <p:sp>
        <p:nvSpPr>
          <p:cNvPr id="11" name="CustomShape 2">
            <a:extLst>
              <a:ext uri="{FF2B5EF4-FFF2-40B4-BE49-F238E27FC236}">
                <a16:creationId xmlns:a16="http://schemas.microsoft.com/office/drawing/2014/main" id="{6F8F72E0-953A-4812-A180-C4743AADFB0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13" name="TextShape 4">
            <a:extLst>
              <a:ext uri="{FF2B5EF4-FFF2-40B4-BE49-F238E27FC236}">
                <a16:creationId xmlns:a16="http://schemas.microsoft.com/office/drawing/2014/main" id="{ABF0EE29-1337-4914-BAFE-B235B69F65F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65971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User Interface</a:t>
            </a:r>
            <a:endParaRPr lang="en-US"/>
          </a:p>
        </p:txBody>
      </p:sp>
      <p:sp>
        <p:nvSpPr>
          <p:cNvPr id="10" name="CustomShape 1">
            <a:extLst>
              <a:ext uri="{FF2B5EF4-FFF2-40B4-BE49-F238E27FC236}">
                <a16:creationId xmlns:a16="http://schemas.microsoft.com/office/drawing/2014/main" id="{68E7C762-9269-4448-8007-1AD642FBD3B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06360ED-3FF7-4E6A-BBDF-7DCBD48614F7}" type="slidenum">
              <a:rPr lang="en-US" sz="1200" b="1" strike="noStrike" spc="-1">
                <a:solidFill>
                  <a:srgbClr val="FFFFFF"/>
                </a:solidFill>
                <a:latin typeface="Gulim"/>
              </a:rPr>
              <a:t>27</a:t>
            </a:fld>
            <a:endParaRPr lang="en-US" sz="1200" b="0" strike="noStrike" spc="-1">
              <a:latin typeface="Arial"/>
            </a:endParaRPr>
          </a:p>
        </p:txBody>
      </p:sp>
      <p:sp>
        <p:nvSpPr>
          <p:cNvPr id="12" name="CustomShape 2">
            <a:extLst>
              <a:ext uri="{FF2B5EF4-FFF2-40B4-BE49-F238E27FC236}">
                <a16:creationId xmlns:a16="http://schemas.microsoft.com/office/drawing/2014/main" id="{62D3DC5A-F3AA-40CF-883D-4387A0BBA708}"/>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14" name="TextShape 4">
            <a:extLst>
              <a:ext uri="{FF2B5EF4-FFF2-40B4-BE49-F238E27FC236}">
                <a16:creationId xmlns:a16="http://schemas.microsoft.com/office/drawing/2014/main" id="{4394CEE1-E948-47E4-8826-8932753DF8D5}"/>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pic>
        <p:nvPicPr>
          <p:cNvPr id="2" name="Picture 2">
            <a:extLst>
              <a:ext uri="{FF2B5EF4-FFF2-40B4-BE49-F238E27FC236}">
                <a16:creationId xmlns:a16="http://schemas.microsoft.com/office/drawing/2014/main" id="{C22B2CE8-9FCA-447A-AC16-39A68A31F0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8303" y="1216441"/>
            <a:ext cx="9864052" cy="4979298"/>
          </a:xfrm>
          <a:prstGeom prst="rect">
            <a:avLst/>
          </a:prstGeom>
        </p:spPr>
      </p:pic>
    </p:spTree>
    <p:extLst>
      <p:ext uri="{BB962C8B-B14F-4D97-AF65-F5344CB8AC3E}">
        <p14:creationId xmlns:p14="http://schemas.microsoft.com/office/powerpoint/2010/main" val="372204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2">
            <a:extLst>
              <a:ext uri="{FF2B5EF4-FFF2-40B4-BE49-F238E27FC236}">
                <a16:creationId xmlns:a16="http://schemas.microsoft.com/office/drawing/2014/main" id="{70C2EAE3-FEF0-48A9-B69F-17BB05A37CA0}"/>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Mockups</a:t>
            </a:r>
          </a:p>
        </p:txBody>
      </p:sp>
      <p:pic>
        <p:nvPicPr>
          <p:cNvPr id="6" name="Picture 6" descr="A screenshot of a cell phone&#10;&#10;Description automatically generated">
            <a:extLst>
              <a:ext uri="{FF2B5EF4-FFF2-40B4-BE49-F238E27FC236}">
                <a16:creationId xmlns:a16="http://schemas.microsoft.com/office/drawing/2014/main" id="{56A166C4-79C2-4513-BF5B-0D9BF04B5ACC}"/>
              </a:ext>
            </a:extLst>
          </p:cNvPr>
          <p:cNvPicPr>
            <a:picLocks noChangeAspect="1"/>
          </p:cNvPicPr>
          <p:nvPr/>
        </p:nvPicPr>
        <p:blipFill>
          <a:blip r:embed="rId2"/>
          <a:stretch>
            <a:fillRect/>
          </a:stretch>
        </p:blipFill>
        <p:spPr>
          <a:xfrm>
            <a:off x="6947087" y="940734"/>
            <a:ext cx="2980766" cy="5916706"/>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83D0C058-C78A-451F-9480-0B139A5BB41D}"/>
              </a:ext>
            </a:extLst>
          </p:cNvPr>
          <p:cNvPicPr>
            <a:picLocks noChangeAspect="1"/>
          </p:cNvPicPr>
          <p:nvPr/>
        </p:nvPicPr>
        <p:blipFill>
          <a:blip r:embed="rId3"/>
          <a:stretch>
            <a:fillRect/>
          </a:stretch>
        </p:blipFill>
        <p:spPr>
          <a:xfrm>
            <a:off x="2042833" y="904315"/>
            <a:ext cx="2980766" cy="5952566"/>
          </a:xfrm>
          <a:prstGeom prst="rect">
            <a:avLst/>
          </a:prstGeom>
        </p:spPr>
      </p:pic>
      <p:sp>
        <p:nvSpPr>
          <p:cNvPr id="2" name="CustomShape 3">
            <a:extLst>
              <a:ext uri="{FF2B5EF4-FFF2-40B4-BE49-F238E27FC236}">
                <a16:creationId xmlns:a16="http://schemas.microsoft.com/office/drawing/2014/main" id="{54D49FF9-947E-48BE-8FEC-D764F103077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85250AF3-98AE-416E-9D3C-0A577DAFB8C3}" type="slidenum">
              <a:rPr lang="en-US" sz="1200" b="1" strike="noStrike" spc="-1">
                <a:solidFill>
                  <a:srgbClr val="FFFFFF"/>
                </a:solidFill>
                <a:latin typeface="Gulim"/>
              </a:rPr>
              <a:t>28</a:t>
            </a:fld>
            <a:endParaRPr lang="en-US" sz="1200" b="0" strike="noStrike" spc="-1">
              <a:latin typeface="Arial"/>
            </a:endParaRPr>
          </a:p>
        </p:txBody>
      </p:sp>
      <p:sp>
        <p:nvSpPr>
          <p:cNvPr id="3" name="CustomShape 6">
            <a:extLst>
              <a:ext uri="{FF2B5EF4-FFF2-40B4-BE49-F238E27FC236}">
                <a16:creationId xmlns:a16="http://schemas.microsoft.com/office/drawing/2014/main" id="{142B4364-C317-44E0-B6DD-41F12EC9CF79}"/>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4083698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48A21-24D9-4CEB-8E4D-28811EC22568}"/>
              </a:ext>
            </a:extLst>
          </p:cNvPr>
          <p:cNvPicPr>
            <a:picLocks noChangeAspect="1"/>
          </p:cNvPicPr>
          <p:nvPr/>
        </p:nvPicPr>
        <p:blipFill>
          <a:blip r:embed="rId2"/>
          <a:stretch>
            <a:fillRect/>
          </a:stretch>
        </p:blipFill>
        <p:spPr>
          <a:xfrm>
            <a:off x="1716990" y="-26894"/>
            <a:ext cx="3487119" cy="6858000"/>
          </a:xfrm>
          <a:prstGeom prst="rect">
            <a:avLst/>
          </a:prstGeom>
        </p:spPr>
      </p:pic>
      <p:pic>
        <p:nvPicPr>
          <p:cNvPr id="5" name="Picture 4">
            <a:extLst>
              <a:ext uri="{FF2B5EF4-FFF2-40B4-BE49-F238E27FC236}">
                <a16:creationId xmlns:a16="http://schemas.microsoft.com/office/drawing/2014/main" id="{10F8168F-53C2-4DC3-8A93-D435CD028ACC}"/>
              </a:ext>
            </a:extLst>
          </p:cNvPr>
          <p:cNvPicPr>
            <a:picLocks noChangeAspect="1"/>
          </p:cNvPicPr>
          <p:nvPr/>
        </p:nvPicPr>
        <p:blipFill>
          <a:blip r:embed="rId3"/>
          <a:stretch>
            <a:fillRect/>
          </a:stretch>
        </p:blipFill>
        <p:spPr>
          <a:xfrm>
            <a:off x="6766296" y="0"/>
            <a:ext cx="3500350" cy="6858000"/>
          </a:xfrm>
          <a:prstGeom prst="rect">
            <a:avLst/>
          </a:prstGeom>
        </p:spPr>
      </p:pic>
      <p:sp>
        <p:nvSpPr>
          <p:cNvPr id="2" name="CustomShape 3">
            <a:extLst>
              <a:ext uri="{FF2B5EF4-FFF2-40B4-BE49-F238E27FC236}">
                <a16:creationId xmlns:a16="http://schemas.microsoft.com/office/drawing/2014/main" id="{F1718740-C8E5-48EF-9A27-EE4547B934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23603482-3A2B-4B9C-A3E9-2A8B6B977BDF}" type="slidenum">
              <a:rPr lang="en-US" sz="1200" b="1" strike="noStrike" spc="-1">
                <a:solidFill>
                  <a:srgbClr val="FFFFFF"/>
                </a:solidFill>
                <a:latin typeface="Gulim"/>
              </a:rPr>
              <a:t>29</a:t>
            </a:fld>
            <a:endParaRPr lang="en-US" sz="1200" b="0" strike="noStrike" spc="-1">
              <a:latin typeface="Arial"/>
            </a:endParaRPr>
          </a:p>
        </p:txBody>
      </p:sp>
      <p:sp>
        <p:nvSpPr>
          <p:cNvPr id="3" name="CustomShape 6">
            <a:extLst>
              <a:ext uri="{FF2B5EF4-FFF2-40B4-BE49-F238E27FC236}">
                <a16:creationId xmlns:a16="http://schemas.microsoft.com/office/drawing/2014/main" id="{979D405C-DC78-4438-ABEB-7A7D0AEE9998}"/>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207730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3</a:t>
            </a:fld>
            <a:endParaRPr lang="en-US" sz="1200" b="0" strike="noStrike" spc="-1">
              <a:latin typeface="Arial"/>
            </a:endParaRPr>
          </a:p>
        </p:txBody>
      </p:sp>
      <p:grpSp>
        <p:nvGrpSpPr>
          <p:cNvPr id="576" name="Group 5"/>
          <p:cNvGrpSpPr/>
          <p:nvPr/>
        </p:nvGrpSpPr>
        <p:grpSpPr>
          <a:xfrm>
            <a:off x="1328464" y="1158840"/>
            <a:ext cx="9592976" cy="5219679"/>
            <a:chOff x="1328464" y="1158840"/>
            <a:chExt cx="9592976" cy="5219679"/>
          </a:xfrm>
        </p:grpSpPr>
        <p:pic>
          <p:nvPicPr>
            <p:cNvPr id="577" name="Byron" descr="A person looking at the camera&#10;&#10;Description automatically generated"/>
            <p:cNvPicPr/>
            <p:nvPr/>
          </p:nvPicPr>
          <p:blipFill>
            <a:blip r:embed="rId3"/>
            <a:srcRect t="12499" b="12499"/>
            <a:stretch/>
          </p:blipFill>
          <p:spPr>
            <a:xfrm>
              <a:off x="8742282" y="1158840"/>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3814560" y="1158840"/>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283080" y="1158840"/>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1328464" y="1158840"/>
              <a:ext cx="2107440" cy="2107440"/>
            </a:xfrm>
            <a:prstGeom prst="rect">
              <a:avLst/>
            </a:prstGeom>
            <a:ln>
              <a:noFill/>
            </a:ln>
          </p:spPr>
        </p:pic>
        <p:pic>
          <p:nvPicPr>
            <p:cNvPr id="581" name="Daniel" descr="A person smiling for the camera&#10;&#10;Description automatically generated"/>
            <p:cNvPicPr/>
            <p:nvPr/>
          </p:nvPicPr>
          <p:blipFill>
            <a:blip r:embed="rId7"/>
            <a:stretch/>
          </p:blipFill>
          <p:spPr>
            <a:xfrm>
              <a:off x="2658240" y="3777840"/>
              <a:ext cx="2107440" cy="2107440"/>
            </a:xfrm>
            <a:prstGeom prst="rect">
              <a:avLst/>
            </a:prstGeom>
            <a:ln>
              <a:noFill/>
            </a:ln>
          </p:spPr>
        </p:pic>
        <p:pic>
          <p:nvPicPr>
            <p:cNvPr id="582" name="Chris" descr="A child wearing a hat&#10;&#10;Description automatically generated"/>
            <p:cNvPicPr/>
            <p:nvPr/>
          </p:nvPicPr>
          <p:blipFill>
            <a:blip r:embed="rId8"/>
            <a:srcRect t="7602" b="7602"/>
            <a:stretch/>
          </p:blipFill>
          <p:spPr>
            <a:xfrm>
              <a:off x="5126400" y="3777840"/>
              <a:ext cx="2107440" cy="2107440"/>
            </a:xfrm>
            <a:prstGeom prst="rect">
              <a:avLst/>
            </a:prstGeom>
            <a:ln>
              <a:noFill/>
            </a:ln>
          </p:spPr>
        </p:pic>
        <p:pic>
          <p:nvPicPr>
            <p:cNvPr id="583" name="Paul" descr="A person standing in front of a brick building&#10;&#10;Description automatically generated"/>
            <p:cNvPicPr/>
            <p:nvPr/>
          </p:nvPicPr>
          <p:blipFill>
            <a:blip r:embed="rId9"/>
            <a:srcRect t="10582" b="10582"/>
            <a:stretch/>
          </p:blipFill>
          <p:spPr>
            <a:xfrm>
              <a:off x="7594560" y="3777840"/>
              <a:ext cx="2107440" cy="2107440"/>
            </a:xfrm>
            <a:prstGeom prst="rect">
              <a:avLst/>
            </a:prstGeom>
            <a:ln>
              <a:noFill/>
            </a:ln>
          </p:spPr>
        </p:pic>
        <p:sp>
          <p:nvSpPr>
            <p:cNvPr id="584" name="CustomShape 6"/>
            <p:cNvSpPr/>
            <p:nvPr/>
          </p:nvSpPr>
          <p:spPr>
            <a:xfrm>
              <a:off x="8800320" y="3199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Byron Aquilino</a:t>
              </a:r>
            </a:p>
            <a:p>
              <a:pPr algn="ctr">
                <a:lnSpc>
                  <a:spcPct val="100000"/>
                </a:lnSpc>
              </a:pPr>
              <a:r>
                <a:rPr lang="en-US" sz="1050" b="1" spc="-1" dirty="0">
                  <a:solidFill>
                    <a:srgbClr val="000000"/>
                  </a:solidFill>
                  <a:latin typeface="Gulim"/>
                </a:rPr>
                <a:t>Full Stack Developer</a:t>
              </a:r>
              <a:endParaRPr lang="en-US" sz="1050" b="0" strike="noStrike" spc="-1" dirty="0">
                <a:latin typeface="Arial"/>
              </a:endParaRPr>
            </a:p>
          </p:txBody>
        </p:sp>
        <p:sp>
          <p:nvSpPr>
            <p:cNvPr id="585" name="CustomShape 7"/>
            <p:cNvSpPr/>
            <p:nvPr/>
          </p:nvSpPr>
          <p:spPr>
            <a:xfrm>
              <a:off x="3800160" y="3199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Lance Perdue</a:t>
              </a:r>
            </a:p>
            <a:p>
              <a:pPr algn="ctr">
                <a:lnSpc>
                  <a:spcPct val="100000"/>
                </a:lnSpc>
              </a:pPr>
              <a:r>
                <a:rPr lang="en-US" sz="1050" b="1" spc="-1" dirty="0">
                  <a:solidFill>
                    <a:srgbClr val="000000"/>
                  </a:solidFill>
                  <a:latin typeface="Gulim"/>
                </a:rPr>
                <a:t>Database Developer</a:t>
              </a:r>
              <a:endParaRPr lang="en-US" sz="1050" b="0" strike="noStrike" spc="-1" dirty="0">
                <a:latin typeface="Arial"/>
              </a:endParaRPr>
            </a:p>
          </p:txBody>
        </p:sp>
        <p:sp>
          <p:nvSpPr>
            <p:cNvPr id="586" name="CustomShape 8"/>
            <p:cNvSpPr/>
            <p:nvPr/>
          </p:nvSpPr>
          <p:spPr>
            <a:xfrm>
              <a:off x="6267240" y="3199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Greg </a:t>
              </a:r>
              <a:r>
                <a:rPr lang="en-US" sz="2000" b="1" strike="noStrike" spc="-1" dirty="0" err="1">
                  <a:solidFill>
                    <a:srgbClr val="000000"/>
                  </a:solidFill>
                  <a:latin typeface="Gulim"/>
                  <a:ea typeface="DejaVu Sans"/>
                </a:rPr>
                <a:t>Kukanich</a:t>
              </a:r>
              <a:endParaRPr lang="en-US" sz="2000" b="1" strike="noStrike" spc="-1" dirty="0">
                <a:solidFill>
                  <a:srgbClr val="000000"/>
                </a:solidFill>
                <a:latin typeface="Gulim"/>
                <a:ea typeface="DejaVu Sans"/>
              </a:endParaRPr>
            </a:p>
            <a:p>
              <a:pPr algn="ctr">
                <a:lnSpc>
                  <a:spcPct val="100000"/>
                </a:lnSpc>
              </a:pPr>
              <a:r>
                <a:rPr lang="en-US" sz="1050" b="1" spc="-1" dirty="0">
                  <a:solidFill>
                    <a:srgbClr val="000000"/>
                  </a:solidFill>
                  <a:latin typeface="Gulim"/>
                </a:rPr>
                <a:t>Front End Developer</a:t>
              </a:r>
              <a:endParaRPr lang="en-US" sz="1050" b="0" strike="noStrike" spc="-1" dirty="0">
                <a:latin typeface="Arial"/>
              </a:endParaRPr>
            </a:p>
          </p:txBody>
        </p:sp>
        <p:sp>
          <p:nvSpPr>
            <p:cNvPr id="587" name="CustomShape 9"/>
            <p:cNvSpPr/>
            <p:nvPr/>
          </p:nvSpPr>
          <p:spPr>
            <a:xfrm>
              <a:off x="1332353" y="3199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Jason Moran</a:t>
              </a:r>
            </a:p>
            <a:p>
              <a:pPr algn="ctr">
                <a:lnSpc>
                  <a:spcPct val="100000"/>
                </a:lnSpc>
              </a:pPr>
              <a:r>
                <a:rPr lang="en-US" sz="1050" b="1" spc="-1" dirty="0">
                  <a:solidFill>
                    <a:srgbClr val="000000"/>
                  </a:solidFill>
                  <a:latin typeface="Gulim"/>
                </a:rPr>
                <a:t>Backend Developer</a:t>
              </a:r>
              <a:endParaRPr lang="en-US" sz="1050" b="0" strike="noStrike" spc="-1" dirty="0">
                <a:latin typeface="Arial"/>
              </a:endParaRPr>
            </a:p>
          </p:txBody>
        </p:sp>
        <p:sp>
          <p:nvSpPr>
            <p:cNvPr id="588" name="CustomShape 10"/>
            <p:cNvSpPr/>
            <p:nvPr/>
          </p:nvSpPr>
          <p:spPr>
            <a:xfrm>
              <a:off x="2631960" y="5818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Daniel Reyna</a:t>
              </a:r>
            </a:p>
            <a:p>
              <a:pPr algn="ctr">
                <a:lnSpc>
                  <a:spcPct val="100000"/>
                </a:lnSpc>
              </a:pPr>
              <a:r>
                <a:rPr lang="en-US" sz="1050" b="1" strike="noStrike" spc="-1" dirty="0">
                  <a:solidFill>
                    <a:srgbClr val="000000"/>
                  </a:solidFill>
                  <a:latin typeface="Gulim"/>
                </a:rPr>
                <a:t>Backend Developer</a:t>
              </a:r>
              <a:endParaRPr lang="en-US" sz="1050" b="0" strike="noStrike" spc="-1" dirty="0">
                <a:latin typeface="Arial"/>
              </a:endParaRPr>
            </a:p>
          </p:txBody>
        </p:sp>
        <p:sp>
          <p:nvSpPr>
            <p:cNvPr id="589" name="CustomShape 11"/>
            <p:cNvSpPr/>
            <p:nvPr/>
          </p:nvSpPr>
          <p:spPr>
            <a:xfrm>
              <a:off x="5135040" y="5818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Chris Miller</a:t>
              </a:r>
            </a:p>
            <a:p>
              <a:pPr algn="ctr">
                <a:lnSpc>
                  <a:spcPct val="100000"/>
                </a:lnSpc>
              </a:pPr>
              <a:r>
                <a:rPr lang="en-US" sz="1050" b="1" spc="-1" dirty="0">
                  <a:solidFill>
                    <a:srgbClr val="000000"/>
                  </a:solidFill>
                  <a:latin typeface="Gulim"/>
                </a:rPr>
                <a:t>Front End Developer</a:t>
              </a:r>
              <a:endParaRPr lang="en-US" sz="1050" b="0" strike="noStrike" spc="-1" dirty="0">
                <a:latin typeface="Arial"/>
              </a:endParaRPr>
            </a:p>
          </p:txBody>
        </p:sp>
        <p:sp>
          <p:nvSpPr>
            <p:cNvPr id="590" name="CustomShape 12"/>
            <p:cNvSpPr/>
            <p:nvPr/>
          </p:nvSpPr>
          <p:spPr>
            <a:xfrm>
              <a:off x="7603200" y="5818281"/>
              <a:ext cx="2121120" cy="5602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pPr>
              <a:r>
                <a:rPr lang="en-US" sz="2000" b="1" strike="noStrike" spc="-1" dirty="0">
                  <a:solidFill>
                    <a:srgbClr val="000000"/>
                  </a:solidFill>
                  <a:latin typeface="Gulim"/>
                  <a:ea typeface="DejaVu Sans"/>
                </a:rPr>
                <a:t>Paul Rodriguez</a:t>
              </a:r>
            </a:p>
            <a:p>
              <a:pPr algn="ctr">
                <a:lnSpc>
                  <a:spcPct val="100000"/>
                </a:lnSpc>
              </a:pPr>
              <a:r>
                <a:rPr lang="en-US" sz="1050" b="1" spc="-1" dirty="0">
                  <a:solidFill>
                    <a:srgbClr val="000000"/>
                  </a:solidFill>
                  <a:latin typeface="Gulim"/>
                </a:rPr>
                <a:t>Front End Developer</a:t>
              </a:r>
              <a:endParaRPr lang="en-US" sz="1050" b="0" strike="noStrike" spc="-1" dirty="0">
                <a:latin typeface="Arial"/>
              </a:endParaRPr>
            </a:p>
          </p:txBody>
        </p:sp>
      </p:gr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Team Yellow</a:t>
            </a:r>
            <a:endParaRPr lang="en-US" sz="4400" b="0" strike="noStrike" spc="-1">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7397E-2D5E-4CC3-9F0D-D4DDC853D4DF}"/>
              </a:ext>
            </a:extLst>
          </p:cNvPr>
          <p:cNvPicPr>
            <a:picLocks noChangeAspect="1"/>
          </p:cNvPicPr>
          <p:nvPr/>
        </p:nvPicPr>
        <p:blipFill>
          <a:blip r:embed="rId2"/>
          <a:stretch>
            <a:fillRect/>
          </a:stretch>
        </p:blipFill>
        <p:spPr>
          <a:xfrm>
            <a:off x="945839" y="0"/>
            <a:ext cx="3496400" cy="6858000"/>
          </a:xfrm>
          <a:prstGeom prst="rect">
            <a:avLst/>
          </a:prstGeom>
        </p:spPr>
      </p:pic>
      <p:pic>
        <p:nvPicPr>
          <p:cNvPr id="5" name="Picture 4">
            <a:extLst>
              <a:ext uri="{FF2B5EF4-FFF2-40B4-BE49-F238E27FC236}">
                <a16:creationId xmlns:a16="http://schemas.microsoft.com/office/drawing/2014/main" id="{577B9EBD-AF9C-46B2-BF83-69059C750315}"/>
              </a:ext>
            </a:extLst>
          </p:cNvPr>
          <p:cNvPicPr>
            <a:picLocks noChangeAspect="1"/>
          </p:cNvPicPr>
          <p:nvPr/>
        </p:nvPicPr>
        <p:blipFill>
          <a:blip r:embed="rId3"/>
          <a:stretch>
            <a:fillRect/>
          </a:stretch>
        </p:blipFill>
        <p:spPr>
          <a:xfrm>
            <a:off x="4349945" y="0"/>
            <a:ext cx="3492110" cy="6858000"/>
          </a:xfrm>
          <a:prstGeom prst="rect">
            <a:avLst/>
          </a:prstGeom>
        </p:spPr>
      </p:pic>
      <p:pic>
        <p:nvPicPr>
          <p:cNvPr id="6" name="Picture 5">
            <a:extLst>
              <a:ext uri="{FF2B5EF4-FFF2-40B4-BE49-F238E27FC236}">
                <a16:creationId xmlns:a16="http://schemas.microsoft.com/office/drawing/2014/main" id="{0AAB3194-54D0-469A-A09A-978BBB087486}"/>
              </a:ext>
            </a:extLst>
          </p:cNvPr>
          <p:cNvPicPr>
            <a:picLocks noChangeAspect="1"/>
          </p:cNvPicPr>
          <p:nvPr/>
        </p:nvPicPr>
        <p:blipFill>
          <a:blip r:embed="rId4"/>
          <a:stretch>
            <a:fillRect/>
          </a:stretch>
        </p:blipFill>
        <p:spPr>
          <a:xfrm>
            <a:off x="7856387" y="0"/>
            <a:ext cx="3520774" cy="6858000"/>
          </a:xfrm>
          <a:prstGeom prst="rect">
            <a:avLst/>
          </a:prstGeom>
        </p:spPr>
      </p:pic>
      <p:sp>
        <p:nvSpPr>
          <p:cNvPr id="2" name="CustomShape 3">
            <a:extLst>
              <a:ext uri="{FF2B5EF4-FFF2-40B4-BE49-F238E27FC236}">
                <a16:creationId xmlns:a16="http://schemas.microsoft.com/office/drawing/2014/main" id="{D8DCC81A-73CE-4871-91A0-588E4E5D0182}"/>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7B81D6ED-69DB-44C4-85A2-B07291E7734F}" type="slidenum">
              <a:rPr lang="en-US" sz="1200" b="1" strike="noStrike" spc="-1">
                <a:solidFill>
                  <a:srgbClr val="FFFFFF"/>
                </a:solidFill>
                <a:latin typeface="Gulim"/>
              </a:rPr>
              <a:t>30</a:t>
            </a:fld>
            <a:endParaRPr lang="en-US" sz="1200" b="0" strike="noStrike" spc="-1">
              <a:latin typeface="Arial"/>
            </a:endParaRPr>
          </a:p>
        </p:txBody>
      </p:sp>
      <p:sp>
        <p:nvSpPr>
          <p:cNvPr id="3" name="CustomShape 6">
            <a:extLst>
              <a:ext uri="{FF2B5EF4-FFF2-40B4-BE49-F238E27FC236}">
                <a16:creationId xmlns:a16="http://schemas.microsoft.com/office/drawing/2014/main" id="{17C7F846-1D0E-4FDB-8B2C-83DC3F277202}"/>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459853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D1412-2F22-4227-9A44-C09520DB34AC}"/>
              </a:ext>
            </a:extLst>
          </p:cNvPr>
          <p:cNvPicPr>
            <a:picLocks noChangeAspect="1"/>
          </p:cNvPicPr>
          <p:nvPr/>
        </p:nvPicPr>
        <p:blipFill>
          <a:blip r:embed="rId2"/>
          <a:stretch>
            <a:fillRect/>
          </a:stretch>
        </p:blipFill>
        <p:spPr>
          <a:xfrm>
            <a:off x="4350060" y="1"/>
            <a:ext cx="3487830" cy="6857999"/>
          </a:xfrm>
          <a:prstGeom prst="rect">
            <a:avLst/>
          </a:prstGeom>
        </p:spPr>
      </p:pic>
      <p:sp>
        <p:nvSpPr>
          <p:cNvPr id="2" name="CustomShape 3">
            <a:extLst>
              <a:ext uri="{FF2B5EF4-FFF2-40B4-BE49-F238E27FC236}">
                <a16:creationId xmlns:a16="http://schemas.microsoft.com/office/drawing/2014/main" id="{AD816344-7510-4EC7-9E5F-7357BB7EBF7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03D2B54A-FDD1-4D13-81DE-4CA27E59FE58}" type="slidenum">
              <a:rPr lang="en-US" sz="1200" b="1" strike="noStrike" spc="-1">
                <a:solidFill>
                  <a:srgbClr val="FFFFFF"/>
                </a:solidFill>
                <a:latin typeface="Gulim"/>
              </a:rPr>
              <a:t>31</a:t>
            </a:fld>
            <a:endParaRPr lang="en-US" sz="1200" b="0" strike="noStrike" spc="-1">
              <a:latin typeface="Arial"/>
            </a:endParaRPr>
          </a:p>
        </p:txBody>
      </p:sp>
      <p:sp>
        <p:nvSpPr>
          <p:cNvPr id="6" name="CustomShape 6">
            <a:extLst>
              <a:ext uri="{FF2B5EF4-FFF2-40B4-BE49-F238E27FC236}">
                <a16:creationId xmlns:a16="http://schemas.microsoft.com/office/drawing/2014/main" id="{A8D7B7BB-D230-40DB-A263-3B0F8E47EFA0}"/>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1882963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40979-24BF-42C3-B64F-1034F2474EF3}"/>
              </a:ext>
            </a:extLst>
          </p:cNvPr>
          <p:cNvPicPr>
            <a:picLocks noChangeAspect="1"/>
          </p:cNvPicPr>
          <p:nvPr/>
        </p:nvPicPr>
        <p:blipFill>
          <a:blip r:embed="rId2"/>
          <a:stretch>
            <a:fillRect/>
          </a:stretch>
        </p:blipFill>
        <p:spPr>
          <a:xfrm>
            <a:off x="768869" y="0"/>
            <a:ext cx="3437384" cy="6858000"/>
          </a:xfrm>
          <a:prstGeom prst="rect">
            <a:avLst/>
          </a:prstGeom>
        </p:spPr>
      </p:pic>
      <p:pic>
        <p:nvPicPr>
          <p:cNvPr id="5" name="Picture 4">
            <a:extLst>
              <a:ext uri="{FF2B5EF4-FFF2-40B4-BE49-F238E27FC236}">
                <a16:creationId xmlns:a16="http://schemas.microsoft.com/office/drawing/2014/main" id="{DDF73B14-03CB-4E48-9AF5-375F6020768F}"/>
              </a:ext>
            </a:extLst>
          </p:cNvPr>
          <p:cNvPicPr>
            <a:picLocks noChangeAspect="1"/>
          </p:cNvPicPr>
          <p:nvPr/>
        </p:nvPicPr>
        <p:blipFill>
          <a:blip r:embed="rId3"/>
          <a:stretch>
            <a:fillRect/>
          </a:stretch>
        </p:blipFill>
        <p:spPr>
          <a:xfrm>
            <a:off x="4357954" y="0"/>
            <a:ext cx="3475395" cy="6858000"/>
          </a:xfrm>
          <a:prstGeom prst="rect">
            <a:avLst/>
          </a:prstGeom>
        </p:spPr>
      </p:pic>
      <p:pic>
        <p:nvPicPr>
          <p:cNvPr id="6" name="Picture 5">
            <a:extLst>
              <a:ext uri="{FF2B5EF4-FFF2-40B4-BE49-F238E27FC236}">
                <a16:creationId xmlns:a16="http://schemas.microsoft.com/office/drawing/2014/main" id="{29A175E3-F26F-4192-BE7E-12DB95D70119}"/>
              </a:ext>
            </a:extLst>
          </p:cNvPr>
          <p:cNvPicPr>
            <a:picLocks noChangeAspect="1"/>
          </p:cNvPicPr>
          <p:nvPr/>
        </p:nvPicPr>
        <p:blipFill>
          <a:blip r:embed="rId4"/>
          <a:stretch>
            <a:fillRect/>
          </a:stretch>
        </p:blipFill>
        <p:spPr>
          <a:xfrm>
            <a:off x="7931262" y="0"/>
            <a:ext cx="3492266" cy="6858000"/>
          </a:xfrm>
          <a:prstGeom prst="rect">
            <a:avLst/>
          </a:prstGeom>
        </p:spPr>
      </p:pic>
      <p:sp>
        <p:nvSpPr>
          <p:cNvPr id="2" name="CustomShape 3">
            <a:extLst>
              <a:ext uri="{FF2B5EF4-FFF2-40B4-BE49-F238E27FC236}">
                <a16:creationId xmlns:a16="http://schemas.microsoft.com/office/drawing/2014/main" id="{D7872D83-355B-4E98-BA1E-A1B8E149A01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9A1F7851-146D-46DC-BF0A-84C7F7EEC412}" type="slidenum">
              <a:rPr lang="en-US" sz="1200" b="1" strike="noStrike" spc="-1">
                <a:solidFill>
                  <a:srgbClr val="FFFFFF"/>
                </a:solidFill>
                <a:latin typeface="Gulim"/>
              </a:rPr>
              <a:t>32</a:t>
            </a:fld>
            <a:endParaRPr lang="en-US" sz="1200" b="0" strike="noStrike" spc="-1">
              <a:latin typeface="Arial"/>
            </a:endParaRPr>
          </a:p>
        </p:txBody>
      </p:sp>
      <p:sp>
        <p:nvSpPr>
          <p:cNvPr id="3" name="CustomShape 6">
            <a:extLst>
              <a:ext uri="{FF2B5EF4-FFF2-40B4-BE49-F238E27FC236}">
                <a16:creationId xmlns:a16="http://schemas.microsoft.com/office/drawing/2014/main" id="{4F054082-5A74-4F96-8D9F-42F258B40E9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585089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A9E803-1FCE-4C52-BE39-270A43591D25}"/>
              </a:ext>
            </a:extLst>
          </p:cNvPr>
          <p:cNvPicPr>
            <a:picLocks noChangeAspect="1"/>
          </p:cNvPicPr>
          <p:nvPr/>
        </p:nvPicPr>
        <p:blipFill>
          <a:blip r:embed="rId2"/>
          <a:stretch>
            <a:fillRect/>
          </a:stretch>
        </p:blipFill>
        <p:spPr>
          <a:xfrm>
            <a:off x="4362567" y="0"/>
            <a:ext cx="3466866" cy="6858000"/>
          </a:xfrm>
          <a:prstGeom prst="rect">
            <a:avLst/>
          </a:prstGeom>
        </p:spPr>
      </p:pic>
      <p:sp>
        <p:nvSpPr>
          <p:cNvPr id="2" name="CustomShape 3">
            <a:extLst>
              <a:ext uri="{FF2B5EF4-FFF2-40B4-BE49-F238E27FC236}">
                <a16:creationId xmlns:a16="http://schemas.microsoft.com/office/drawing/2014/main" id="{64C4B713-18E4-49C5-B444-7A9A6F920D8D}"/>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16CD3FF1-111C-42BB-8A06-68E24249B92F}" type="slidenum">
              <a:rPr lang="en-US" sz="1200" b="1" strike="noStrike" spc="-1">
                <a:solidFill>
                  <a:srgbClr val="FFFFFF"/>
                </a:solidFill>
                <a:latin typeface="Gulim"/>
              </a:rPr>
              <a:t>33</a:t>
            </a:fld>
            <a:endParaRPr lang="en-US" sz="1200" b="0" strike="noStrike" spc="-1">
              <a:latin typeface="Arial"/>
            </a:endParaRPr>
          </a:p>
        </p:txBody>
      </p:sp>
      <p:sp>
        <p:nvSpPr>
          <p:cNvPr id="6" name="CustomShape 6">
            <a:extLst>
              <a:ext uri="{FF2B5EF4-FFF2-40B4-BE49-F238E27FC236}">
                <a16:creationId xmlns:a16="http://schemas.microsoft.com/office/drawing/2014/main" id="{0AC7C606-A049-4E49-A6F5-44799E969433}"/>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989387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41551-71BB-4E4A-BB80-C7B099A3AC3D}"/>
              </a:ext>
            </a:extLst>
          </p:cNvPr>
          <p:cNvPicPr>
            <a:picLocks noChangeAspect="1"/>
          </p:cNvPicPr>
          <p:nvPr/>
        </p:nvPicPr>
        <p:blipFill>
          <a:blip r:embed="rId2"/>
          <a:stretch>
            <a:fillRect/>
          </a:stretch>
        </p:blipFill>
        <p:spPr>
          <a:xfrm>
            <a:off x="2550014" y="0"/>
            <a:ext cx="6060466" cy="8660509"/>
          </a:xfrm>
          <a:prstGeom prst="rect">
            <a:avLst/>
          </a:prstGeom>
        </p:spPr>
      </p:pic>
      <p:sp>
        <p:nvSpPr>
          <p:cNvPr id="2" name="CustomShape 3">
            <a:extLst>
              <a:ext uri="{FF2B5EF4-FFF2-40B4-BE49-F238E27FC236}">
                <a16:creationId xmlns:a16="http://schemas.microsoft.com/office/drawing/2014/main" id="{491F3856-E825-43A9-B59F-CC9B18F454EB}"/>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C4491D0C-DF33-4092-8239-410E46AA2A4A}" type="slidenum">
              <a:rPr lang="en-US" sz="1200" b="1" strike="noStrike" spc="-1">
                <a:solidFill>
                  <a:srgbClr val="FFFFFF"/>
                </a:solidFill>
                <a:latin typeface="Gulim"/>
              </a:rPr>
              <a:t>34</a:t>
            </a:fld>
            <a:endParaRPr lang="en-US" sz="1200" b="0" strike="noStrike" spc="-1">
              <a:latin typeface="Arial"/>
            </a:endParaRPr>
          </a:p>
        </p:txBody>
      </p:sp>
      <p:sp>
        <p:nvSpPr>
          <p:cNvPr id="8" name="Rectangle 7">
            <a:extLst>
              <a:ext uri="{FF2B5EF4-FFF2-40B4-BE49-F238E27FC236}">
                <a16:creationId xmlns:a16="http://schemas.microsoft.com/office/drawing/2014/main" id="{0180FB0C-52A2-4602-9122-48E17AB8F079}"/>
              </a:ext>
            </a:extLst>
          </p:cNvPr>
          <p:cNvSpPr/>
          <p:nvPr/>
        </p:nvSpPr>
        <p:spPr>
          <a:xfrm>
            <a:off x="3030876" y="554804"/>
            <a:ext cx="5034337" cy="7541232"/>
          </a:xfrm>
          <a:prstGeom prst="rect">
            <a:avLst/>
          </a:prstGeom>
          <a:solidFill>
            <a:srgbClr val="6DD1A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stomShape 6">
            <a:extLst>
              <a:ext uri="{FF2B5EF4-FFF2-40B4-BE49-F238E27FC236}">
                <a16:creationId xmlns:a16="http://schemas.microsoft.com/office/drawing/2014/main" id="{9E75AEA2-C0D3-4CD2-B4BD-1EFD1772A62A}"/>
              </a:ext>
            </a:extLst>
          </p:cNvPr>
          <p:cNvSpPr/>
          <p:nvPr/>
        </p:nvSpPr>
        <p:spPr>
          <a:xfrm>
            <a:off x="3523207" y="627982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Load.In – </a:t>
            </a:r>
            <a:r>
              <a:rPr lang="en-US" sz="1200" b="1" spc="-1" dirty="0">
                <a:solidFill>
                  <a:srgbClr val="FFFFFF"/>
                </a:solidFill>
                <a:latin typeface="Gulim"/>
                <a:ea typeface="DejaVu Sans"/>
              </a:rPr>
              <a:t>Design</a:t>
            </a:r>
            <a:endParaRPr lang="en-US" sz="1200" b="0" strike="noStrike" spc="-1" dirty="0">
              <a:latin typeface="Arial"/>
            </a:endParaRPr>
          </a:p>
        </p:txBody>
      </p:sp>
      <p:pic>
        <p:nvPicPr>
          <p:cNvPr id="7" name="Picture 6">
            <a:extLst>
              <a:ext uri="{FF2B5EF4-FFF2-40B4-BE49-F238E27FC236}">
                <a16:creationId xmlns:a16="http://schemas.microsoft.com/office/drawing/2014/main" id="{AAFC0656-A59D-4B4A-BB14-D5AAB41BFC20}"/>
              </a:ext>
            </a:extLst>
          </p:cNvPr>
          <p:cNvPicPr>
            <a:picLocks noChangeAspect="1"/>
          </p:cNvPicPr>
          <p:nvPr/>
        </p:nvPicPr>
        <p:blipFill>
          <a:blip r:embed="rId3"/>
          <a:stretch>
            <a:fillRect/>
          </a:stretch>
        </p:blipFill>
        <p:spPr>
          <a:xfrm>
            <a:off x="3095291" y="578180"/>
            <a:ext cx="4905506" cy="5867264"/>
          </a:xfrm>
          <a:prstGeom prst="rect">
            <a:avLst/>
          </a:prstGeom>
        </p:spPr>
      </p:pic>
    </p:spTree>
    <p:extLst>
      <p:ext uri="{BB962C8B-B14F-4D97-AF65-F5344CB8AC3E}">
        <p14:creationId xmlns:p14="http://schemas.microsoft.com/office/powerpoint/2010/main" val="764572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External Interfaces</a:t>
            </a:r>
            <a:endParaRPr lang="en-US"/>
          </a:p>
        </p:txBody>
      </p:sp>
      <p:pic>
        <p:nvPicPr>
          <p:cNvPr id="2" name="Picture 2">
            <a:extLst>
              <a:ext uri="{FF2B5EF4-FFF2-40B4-BE49-F238E27FC236}">
                <a16:creationId xmlns:a16="http://schemas.microsoft.com/office/drawing/2014/main" id="{E267BC45-AA07-4456-B3CE-1B66D38963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6021" y="1052821"/>
            <a:ext cx="6599957" cy="5337671"/>
          </a:xfrm>
          <a:prstGeom prst="rect">
            <a:avLst/>
          </a:prstGeom>
        </p:spPr>
      </p:pic>
      <p:sp>
        <p:nvSpPr>
          <p:cNvPr id="3" name="CustomShape 1">
            <a:extLst>
              <a:ext uri="{FF2B5EF4-FFF2-40B4-BE49-F238E27FC236}">
                <a16:creationId xmlns:a16="http://schemas.microsoft.com/office/drawing/2014/main" id="{AB851CC6-FDEE-4340-9200-9F0AF9BB6A6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71EE2C2-00A3-44BA-A146-751C53CDB854}" type="slidenum">
              <a:rPr lang="en-US" sz="1200" b="1" strike="noStrike" spc="-1">
                <a:solidFill>
                  <a:srgbClr val="FFFFFF"/>
                </a:solidFill>
                <a:latin typeface="Gulim"/>
              </a:rPr>
              <a:t>35</a:t>
            </a:fld>
            <a:endParaRPr lang="en-US" sz="1200" b="0" strike="noStrike" spc="-1">
              <a:latin typeface="Arial"/>
            </a:endParaRPr>
          </a:p>
        </p:txBody>
      </p:sp>
      <p:sp>
        <p:nvSpPr>
          <p:cNvPr id="4" name="CustomShape 2">
            <a:extLst>
              <a:ext uri="{FF2B5EF4-FFF2-40B4-BE49-F238E27FC236}">
                <a16:creationId xmlns:a16="http://schemas.microsoft.com/office/drawing/2014/main" id="{DE43010D-95EF-4B1E-8EE8-7ACE7088D06B}"/>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10" name="TextShape 4">
            <a:extLst>
              <a:ext uri="{FF2B5EF4-FFF2-40B4-BE49-F238E27FC236}">
                <a16:creationId xmlns:a16="http://schemas.microsoft.com/office/drawing/2014/main" id="{D8FE9215-D9B7-4993-92CF-7D91EE97A04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2163677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Algorithms</a:t>
            </a:r>
            <a:endParaRPr lang="en-US"/>
          </a:p>
        </p:txBody>
      </p:sp>
      <p:pic>
        <p:nvPicPr>
          <p:cNvPr id="3" name="Picture 3">
            <a:extLst>
              <a:ext uri="{FF2B5EF4-FFF2-40B4-BE49-F238E27FC236}">
                <a16:creationId xmlns:a16="http://schemas.microsoft.com/office/drawing/2014/main" id="{B258604C-88C7-4D1C-931B-35D6744850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465" y="1995029"/>
            <a:ext cx="10985662" cy="2859281"/>
          </a:xfrm>
          <a:prstGeom prst="rect">
            <a:avLst/>
          </a:prstGeom>
        </p:spPr>
      </p:pic>
      <p:sp>
        <p:nvSpPr>
          <p:cNvPr id="4" name="CustomShape 1">
            <a:extLst>
              <a:ext uri="{FF2B5EF4-FFF2-40B4-BE49-F238E27FC236}">
                <a16:creationId xmlns:a16="http://schemas.microsoft.com/office/drawing/2014/main" id="{050C0848-EAF5-4E1F-999D-E1D858936F65}"/>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66A3B25-DF9A-4039-A8EF-129C294379A1}" type="slidenum">
              <a:rPr lang="en-US" sz="1200" b="1" spc="-1">
                <a:solidFill>
                  <a:srgbClr val="FFFFFF"/>
                </a:solidFill>
                <a:latin typeface="Gulim"/>
              </a:rPr>
              <a:t>36</a:t>
            </a:fld>
            <a:endParaRPr lang="en-US"/>
          </a:p>
        </p:txBody>
      </p:sp>
      <p:sp>
        <p:nvSpPr>
          <p:cNvPr id="5" name="CustomShape 2">
            <a:extLst>
              <a:ext uri="{FF2B5EF4-FFF2-40B4-BE49-F238E27FC236}">
                <a16:creationId xmlns:a16="http://schemas.microsoft.com/office/drawing/2014/main" id="{1F7CC17E-C6A5-4233-9F3A-CE0023E528D3}"/>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11" name="TextShape 4">
            <a:extLst>
              <a:ext uri="{FF2B5EF4-FFF2-40B4-BE49-F238E27FC236}">
                <a16:creationId xmlns:a16="http://schemas.microsoft.com/office/drawing/2014/main" id="{92882DC3-0E3D-4CAE-80FC-0A2D8BA4FD7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43363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682E529-B661-4C96-896E-A96FC5A94398}" type="slidenum">
              <a:rPr lang="en-US" sz="1200" b="1" strike="noStrike" spc="-1">
                <a:solidFill>
                  <a:srgbClr val="FFFFFF"/>
                </a:solidFill>
                <a:latin typeface="Gulim"/>
              </a:rPr>
              <a:t>37</a:t>
            </a:fld>
            <a:endParaRPr lang="en-US" sz="1200" b="0" strike="noStrike" spc="-1">
              <a:latin typeface="Arial"/>
            </a:endParaRPr>
          </a:p>
        </p:txBody>
      </p:sp>
      <p:pic>
        <p:nvPicPr>
          <p:cNvPr id="4" name="Picture 4">
            <a:extLst>
              <a:ext uri="{FF2B5EF4-FFF2-40B4-BE49-F238E27FC236}">
                <a16:creationId xmlns:a16="http://schemas.microsoft.com/office/drawing/2014/main" id="{70CCDACC-66FC-4E37-AE52-C704B7C85E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3026" y="970104"/>
            <a:ext cx="9505948" cy="5614476"/>
          </a:xfrm>
          <a:prstGeom prst="rect">
            <a:avLst/>
          </a:prstGeom>
        </p:spPr>
      </p:pic>
      <p:sp>
        <p:nvSpPr>
          <p:cNvPr id="5" name="CustomShape 2">
            <a:extLst>
              <a:ext uri="{FF2B5EF4-FFF2-40B4-BE49-F238E27FC236}">
                <a16:creationId xmlns:a16="http://schemas.microsoft.com/office/drawing/2014/main" id="{14FD092E-BDC1-4380-95FA-D83900ABD109}"/>
              </a:ext>
            </a:extLst>
          </p:cNvPr>
          <p:cNvSpPr/>
          <p:nvPr/>
        </p:nvSpPr>
        <p:spPr>
          <a:xfrm>
            <a:off x="838080" y="4933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Loading Algorithm</a:t>
            </a:r>
            <a:endParaRPr lang="en-US" dirty="0"/>
          </a:p>
        </p:txBody>
      </p:sp>
    </p:spTree>
    <p:extLst>
      <p:ext uri="{BB962C8B-B14F-4D97-AF65-F5344CB8AC3E}">
        <p14:creationId xmlns:p14="http://schemas.microsoft.com/office/powerpoint/2010/main" val="215485333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DD8B807-F7EC-432B-96B8-C00FFC99DFFF}" type="slidenum">
              <a:rPr lang="en-US" sz="1200" b="1" strike="noStrike" spc="-1">
                <a:solidFill>
                  <a:srgbClr val="FFFFFF"/>
                </a:solidFill>
                <a:latin typeface="Gulim"/>
              </a:rPr>
              <a:t>38</a:t>
            </a:fld>
            <a:endParaRPr lang="en-US" sz="1200" b="0" strike="noStrike" spc="-1">
              <a:latin typeface="Arial"/>
            </a:endParaRPr>
          </a:p>
        </p:txBody>
      </p:sp>
      <p:pic>
        <p:nvPicPr>
          <p:cNvPr id="4" name="Picture 4">
            <a:extLst>
              <a:ext uri="{FF2B5EF4-FFF2-40B4-BE49-F238E27FC236}">
                <a16:creationId xmlns:a16="http://schemas.microsoft.com/office/drawing/2014/main" id="{70CCDACC-66FC-4E37-AE52-C704B7C85E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35423" y="971609"/>
            <a:ext cx="5385949" cy="5066066"/>
          </a:xfrm>
          <a:prstGeom prst="rect">
            <a:avLst/>
          </a:prstGeom>
        </p:spPr>
      </p:pic>
      <p:sp>
        <p:nvSpPr>
          <p:cNvPr id="5" name="CustomShape 2">
            <a:extLst>
              <a:ext uri="{FF2B5EF4-FFF2-40B4-BE49-F238E27FC236}">
                <a16:creationId xmlns:a16="http://schemas.microsoft.com/office/drawing/2014/main" id="{14FD092E-BDC1-4380-95FA-D83900ABD109}"/>
              </a:ext>
            </a:extLst>
          </p:cNvPr>
          <p:cNvSpPr/>
          <p:nvPr/>
        </p:nvSpPr>
        <p:spPr>
          <a:xfrm>
            <a:off x="838080" y="4933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Heat Mapping</a:t>
            </a:r>
            <a:endParaRPr lang="en-US" dirty="0"/>
          </a:p>
        </p:txBody>
      </p:sp>
    </p:spTree>
    <p:extLst>
      <p:ext uri="{BB962C8B-B14F-4D97-AF65-F5344CB8AC3E}">
        <p14:creationId xmlns:p14="http://schemas.microsoft.com/office/powerpoint/2010/main" val="288161917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72B9A96-C29D-4592-8BBC-3B8943219E4C}" type="slidenum">
              <a:rPr lang="en-US" sz="1200" b="1" strike="noStrike" spc="-1">
                <a:solidFill>
                  <a:srgbClr val="FFFFFF"/>
                </a:solidFill>
                <a:latin typeface="Gulim"/>
              </a:rPr>
              <a:t>39</a:t>
            </a:fld>
            <a:endParaRPr lang="en-US" sz="1200" b="0" strike="noStrike" spc="-1">
              <a:latin typeface="Arial"/>
            </a:endParaRPr>
          </a:p>
        </p:txBody>
      </p:sp>
      <p:pic>
        <p:nvPicPr>
          <p:cNvPr id="2" name="Picture 3">
            <a:extLst>
              <a:ext uri="{FF2B5EF4-FFF2-40B4-BE49-F238E27FC236}">
                <a16:creationId xmlns:a16="http://schemas.microsoft.com/office/drawing/2014/main" id="{CDD6C624-8352-43FB-AF29-D6B936562E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89389" y="908279"/>
            <a:ext cx="8813222" cy="5403601"/>
          </a:xfrm>
          <a:prstGeom prst="rect">
            <a:avLst/>
          </a:prstGeom>
        </p:spPr>
      </p:pic>
      <p:sp>
        <p:nvSpPr>
          <p:cNvPr id="5" name="CustomShape 2">
            <a:extLst>
              <a:ext uri="{FF2B5EF4-FFF2-40B4-BE49-F238E27FC236}">
                <a16:creationId xmlns:a16="http://schemas.microsoft.com/office/drawing/2014/main" id="{C766D1D1-D264-47C9-B373-E67997F2D761}"/>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Data Recording Algorithm</a:t>
            </a:r>
            <a:endParaRPr lang="en-US" dirty="0"/>
          </a:p>
        </p:txBody>
      </p:sp>
    </p:spTree>
    <p:extLst>
      <p:ext uri="{BB962C8B-B14F-4D97-AF65-F5344CB8AC3E}">
        <p14:creationId xmlns:p14="http://schemas.microsoft.com/office/powerpoint/2010/main" val="307420046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r>
              <a:rPr lang="en-US" sz="1200" b="1" spc="-1">
                <a:solidFill>
                  <a:srgbClr val="FFFFFF"/>
                </a:solidFill>
                <a:latin typeface="Gulim"/>
              </a:rPr>
              <a:t>4</a:t>
            </a:r>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78D169-84CF-4C5F-99A1-1E4EC3D4C0F5}" type="slidenum">
              <a:rPr lang="en-US" sz="1200" b="1" strike="noStrike" spc="-1">
                <a:solidFill>
                  <a:srgbClr val="FFFFFF"/>
                </a:solidFill>
                <a:latin typeface="Gulim"/>
              </a:rPr>
              <a:t>40</a:t>
            </a:fld>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22511" y="1026073"/>
            <a:ext cx="5946978" cy="5035275"/>
          </a:xfrm>
          <a:prstGeom prst="rect">
            <a:avLst/>
          </a:prstGeom>
        </p:spPr>
      </p:pic>
      <p:sp>
        <p:nvSpPr>
          <p:cNvPr id="5" name="CustomShape 2">
            <a:extLst>
              <a:ext uri="{FF2B5EF4-FFF2-40B4-BE49-F238E27FC236}">
                <a16:creationId xmlns:a16="http://schemas.microsoft.com/office/drawing/2014/main" id="{3B2E3C4F-D6AA-4AB7-BBB1-6D8874D2CD93}"/>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Analytics Training Algorithm</a:t>
            </a:r>
            <a:endParaRPr lang="en-US" dirty="0"/>
          </a:p>
        </p:txBody>
      </p:sp>
    </p:spTree>
    <p:extLst>
      <p:ext uri="{BB962C8B-B14F-4D97-AF65-F5344CB8AC3E}">
        <p14:creationId xmlns:p14="http://schemas.microsoft.com/office/powerpoint/2010/main" val="1712835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7DEC7DF-7CA9-421D-A501-9CF0F85FE7C4}" type="slidenum">
              <a:rPr lang="en-US" sz="1200" b="1" strike="noStrike" spc="-1">
                <a:solidFill>
                  <a:srgbClr val="FFFFFF"/>
                </a:solidFill>
                <a:latin typeface="Gulim"/>
              </a:rPr>
              <a:t>41</a:t>
            </a:fld>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7103" y="757068"/>
            <a:ext cx="8197794" cy="5542638"/>
          </a:xfrm>
          <a:prstGeom prst="rect">
            <a:avLst/>
          </a:prstGeom>
        </p:spPr>
      </p:pic>
      <p:sp>
        <p:nvSpPr>
          <p:cNvPr id="5" name="CustomShape 2">
            <a:extLst>
              <a:ext uri="{FF2B5EF4-FFF2-40B4-BE49-F238E27FC236}">
                <a16:creationId xmlns:a16="http://schemas.microsoft.com/office/drawing/2014/main" id="{004F7812-A97D-463D-88CF-EB38E1AEA1A0}"/>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Analytics Prediction Algorithm</a:t>
            </a:r>
            <a:endParaRPr lang="en-US" dirty="0"/>
          </a:p>
        </p:txBody>
      </p:sp>
    </p:spTree>
    <p:extLst>
      <p:ext uri="{BB962C8B-B14F-4D97-AF65-F5344CB8AC3E}">
        <p14:creationId xmlns:p14="http://schemas.microsoft.com/office/powerpoint/2010/main" val="202834254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A6E06F5-7D48-4F64-9BFF-3E0E787DA63B}" type="slidenum">
              <a:rPr lang="en-US" sz="1200" b="1" strike="noStrike" spc="-1">
                <a:solidFill>
                  <a:srgbClr val="FFFFFF"/>
                </a:solidFill>
                <a:latin typeface="Gulim"/>
              </a:rPr>
              <a:t>42</a:t>
            </a:fld>
            <a:endParaRPr lang="en-US" sz="1200" b="0" strike="noStrike" spc="-1">
              <a:latin typeface="Arial"/>
            </a:endParaRPr>
          </a:p>
        </p:txBody>
      </p:sp>
      <p:pic>
        <p:nvPicPr>
          <p:cNvPr id="3" name="Picture 2">
            <a:extLst>
              <a:ext uri="{FF2B5EF4-FFF2-40B4-BE49-F238E27FC236}">
                <a16:creationId xmlns:a16="http://schemas.microsoft.com/office/drawing/2014/main" id="{241A089F-5C57-4A85-9DA6-C8759E4624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3509" y="963345"/>
            <a:ext cx="10964981" cy="5212367"/>
          </a:xfrm>
          <a:prstGeom prst="rect">
            <a:avLst/>
          </a:prstGeom>
        </p:spPr>
      </p:pic>
      <p:sp>
        <p:nvSpPr>
          <p:cNvPr id="5" name="CustomShape 2">
            <a:extLst>
              <a:ext uri="{FF2B5EF4-FFF2-40B4-BE49-F238E27FC236}">
                <a16:creationId xmlns:a16="http://schemas.microsoft.com/office/drawing/2014/main" id="{D85FB86E-BF45-4831-8247-223E7854EF16}"/>
              </a:ext>
            </a:extLst>
          </p:cNvPr>
          <p:cNvSpPr/>
          <p:nvPr/>
        </p:nvSpPr>
        <p:spPr>
          <a:xfrm>
            <a:off x="838080" y="4933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3D Model Generation Algorithm</a:t>
            </a:r>
            <a:endParaRPr lang="en-US" dirty="0"/>
          </a:p>
        </p:txBody>
      </p:sp>
    </p:spTree>
    <p:extLst>
      <p:ext uri="{BB962C8B-B14F-4D97-AF65-F5344CB8AC3E}">
        <p14:creationId xmlns:p14="http://schemas.microsoft.com/office/powerpoint/2010/main" val="129368287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D72ED34-2BD1-4129-A0F3-CE5EEB7874F9}" type="slidenum">
              <a:rPr lang="en-US" sz="1200" b="0" strike="noStrike" spc="-1" smtClean="0">
                <a:solidFill>
                  <a:schemeClr val="bg1"/>
                </a:solidFill>
                <a:latin typeface="Arial"/>
              </a:rPr>
              <a:t>43</a:t>
            </a:fld>
            <a:endParaRPr lang="en-US" sz="1200" b="0" strike="noStrike" spc="-1">
              <a:solidFill>
                <a:schemeClr val="bg1"/>
              </a:solidFill>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7463" y="836910"/>
            <a:ext cx="10415153" cy="5747670"/>
          </a:xfrm>
          <a:prstGeom prst="rect">
            <a:avLst/>
          </a:prstGeom>
        </p:spPr>
      </p:pic>
      <p:sp>
        <p:nvSpPr>
          <p:cNvPr id="5" name="CustomShape 2">
            <a:extLst>
              <a:ext uri="{FF2B5EF4-FFF2-40B4-BE49-F238E27FC236}">
                <a16:creationId xmlns:a16="http://schemas.microsoft.com/office/drawing/2014/main" id="{F8776D7A-4212-41CA-8746-5D24CCBE2394}"/>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Cost Estimation</a:t>
            </a:r>
            <a:endParaRPr lang="en-US" dirty="0"/>
          </a:p>
        </p:txBody>
      </p:sp>
    </p:spTree>
    <p:extLst>
      <p:ext uri="{BB962C8B-B14F-4D97-AF65-F5344CB8AC3E}">
        <p14:creationId xmlns:p14="http://schemas.microsoft.com/office/powerpoint/2010/main" val="325455434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130B0863-E2B1-4262-A847-608602AA36C4}" type="slidenum">
              <a:rPr lang="en-US" sz="1200" b="0" strike="noStrike" spc="-1" smtClean="0">
                <a:solidFill>
                  <a:schemeClr val="bg1"/>
                </a:solidFill>
                <a:latin typeface="Arial"/>
              </a:rPr>
              <a:t>44</a:t>
            </a:fld>
            <a:endParaRPr lang="en-US" sz="1200" b="0" strike="noStrike" spc="-1">
              <a:solidFill>
                <a:schemeClr val="bg1"/>
              </a:solidFill>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1777" y="813343"/>
            <a:ext cx="1428445" cy="5442262"/>
          </a:xfrm>
          <a:prstGeom prst="rect">
            <a:avLst/>
          </a:prstGeom>
        </p:spPr>
      </p:pic>
      <p:sp>
        <p:nvSpPr>
          <p:cNvPr id="5" name="CustomShape 2">
            <a:extLst>
              <a:ext uri="{FF2B5EF4-FFF2-40B4-BE49-F238E27FC236}">
                <a16:creationId xmlns:a16="http://schemas.microsoft.com/office/drawing/2014/main" id="{0B6F038B-5612-4B0A-B805-A1B6AFAB4A0B}"/>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3</a:t>
            </a:r>
            <a:r>
              <a:rPr lang="en-US" sz="4400" spc="-1" baseline="30000" dirty="0">
                <a:solidFill>
                  <a:schemeClr val="bg2"/>
                </a:solidFill>
                <a:latin typeface="Gulim"/>
              </a:rPr>
              <a:t>rd</a:t>
            </a:r>
            <a:r>
              <a:rPr lang="en-US" sz="4400" spc="-1" dirty="0">
                <a:solidFill>
                  <a:schemeClr val="bg2"/>
                </a:solidFill>
                <a:latin typeface="Gulim"/>
              </a:rPr>
              <a:t> Party Vendor API</a:t>
            </a:r>
            <a:endParaRPr lang="en-US" dirty="0"/>
          </a:p>
        </p:txBody>
      </p:sp>
    </p:spTree>
    <p:extLst>
      <p:ext uri="{BB962C8B-B14F-4D97-AF65-F5344CB8AC3E}">
        <p14:creationId xmlns:p14="http://schemas.microsoft.com/office/powerpoint/2010/main" val="3223466536"/>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21BFDA0C-3F65-4E6C-8CC3-E632559A1390}" type="slidenum">
              <a:rPr lang="en-US" sz="1200" b="1" spc="-1" smtClean="0">
                <a:solidFill>
                  <a:srgbClr val="FFFFFF"/>
                </a:solidFill>
                <a:latin typeface="Gulim"/>
              </a:rPr>
              <a:t>45</a:t>
            </a:fld>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5129" y="923322"/>
            <a:ext cx="5421742" cy="5569607"/>
          </a:xfrm>
          <a:prstGeom prst="rect">
            <a:avLst/>
          </a:prstGeom>
        </p:spPr>
      </p:pic>
      <p:sp>
        <p:nvSpPr>
          <p:cNvPr id="5" name="CustomShape 2">
            <a:extLst>
              <a:ext uri="{FF2B5EF4-FFF2-40B4-BE49-F238E27FC236}">
                <a16:creationId xmlns:a16="http://schemas.microsoft.com/office/drawing/2014/main" id="{CA77EE2D-B89F-4888-88FC-5C4DA89CCFCE}"/>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Chat Bot Algorithm</a:t>
            </a:r>
            <a:endParaRPr lang="en-US" dirty="0"/>
          </a:p>
        </p:txBody>
      </p:sp>
    </p:spTree>
    <p:extLst>
      <p:ext uri="{BB962C8B-B14F-4D97-AF65-F5344CB8AC3E}">
        <p14:creationId xmlns:p14="http://schemas.microsoft.com/office/powerpoint/2010/main" val="328836469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CF1B0B2-8476-4013-A9C3-7822220A8A12}" type="slidenum">
              <a:rPr lang="en-US" sz="1200" b="1" spc="-1" smtClean="0">
                <a:solidFill>
                  <a:srgbClr val="FFFFFF"/>
                </a:solidFill>
                <a:latin typeface="Gulim"/>
              </a:rPr>
              <a:t>46</a:t>
            </a:fld>
            <a:endParaRPr lang="en-US" sz="1200" b="0" strike="noStrike" spc="-1">
              <a:latin typeface="Arial"/>
            </a:endParaRPr>
          </a:p>
        </p:txBody>
      </p:sp>
      <p:pic>
        <p:nvPicPr>
          <p:cNvPr id="3" name="Picture 3">
            <a:extLst>
              <a:ext uri="{FF2B5EF4-FFF2-40B4-BE49-F238E27FC236}">
                <a16:creationId xmlns:a16="http://schemas.microsoft.com/office/drawing/2014/main" id="{BB1B3DFA-ADF4-40C2-BD0B-7803A37BF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99976" y="890865"/>
            <a:ext cx="1256843" cy="5515571"/>
          </a:xfrm>
          <a:prstGeom prst="rect">
            <a:avLst/>
          </a:prstGeom>
        </p:spPr>
      </p:pic>
      <p:sp>
        <p:nvSpPr>
          <p:cNvPr id="5" name="CustomShape 2">
            <a:extLst>
              <a:ext uri="{FF2B5EF4-FFF2-40B4-BE49-F238E27FC236}">
                <a16:creationId xmlns:a16="http://schemas.microsoft.com/office/drawing/2014/main" id="{CD79FC46-A439-4F2C-A20D-72505DB62820}"/>
              </a:ext>
            </a:extLst>
          </p:cNvPr>
          <p:cNvSpPr/>
          <p:nvPr/>
        </p:nvSpPr>
        <p:spPr>
          <a:xfrm>
            <a:off x="838080" y="10899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Web Scraper</a:t>
            </a:r>
            <a:endParaRPr lang="en-US" dirty="0"/>
          </a:p>
        </p:txBody>
      </p:sp>
    </p:spTree>
    <p:extLst>
      <p:ext uri="{BB962C8B-B14F-4D97-AF65-F5344CB8AC3E}">
        <p14:creationId xmlns:p14="http://schemas.microsoft.com/office/powerpoint/2010/main" val="2473714284"/>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Database</a:t>
            </a:r>
            <a:endParaRPr lang="en-US"/>
          </a:p>
        </p:txBody>
      </p:sp>
      <p:pic>
        <p:nvPicPr>
          <p:cNvPr id="2" name="Picture 2">
            <a:extLst>
              <a:ext uri="{FF2B5EF4-FFF2-40B4-BE49-F238E27FC236}">
                <a16:creationId xmlns:a16="http://schemas.microsoft.com/office/drawing/2014/main" id="{7CA5793D-9466-4642-B048-83344A45B3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3333" y="1151612"/>
            <a:ext cx="9453993" cy="4779911"/>
          </a:xfrm>
          <a:prstGeom prst="rect">
            <a:avLst/>
          </a:prstGeom>
        </p:spPr>
      </p:pic>
      <p:sp>
        <p:nvSpPr>
          <p:cNvPr id="3" name="CustomShape 1">
            <a:extLst>
              <a:ext uri="{FF2B5EF4-FFF2-40B4-BE49-F238E27FC236}">
                <a16:creationId xmlns:a16="http://schemas.microsoft.com/office/drawing/2014/main" id="{AB354585-663D-42EA-B6FD-6E9BB6ABFCF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F391ABF-98C5-474A-AF04-C844B55C0880}" type="slidenum">
              <a:rPr lang="en-US" sz="1200" b="1" spc="-1" smtClean="0">
                <a:solidFill>
                  <a:srgbClr val="FFFFFF"/>
                </a:solidFill>
                <a:latin typeface="Gulim"/>
              </a:rPr>
              <a:t>47</a:t>
            </a:fld>
            <a:endParaRPr lang="en-US" sz="1200" b="0" strike="noStrike" spc="-1">
              <a:latin typeface="Arial"/>
            </a:endParaRPr>
          </a:p>
        </p:txBody>
      </p:sp>
      <p:sp>
        <p:nvSpPr>
          <p:cNvPr id="4" name="CustomShape 2">
            <a:extLst>
              <a:ext uri="{FF2B5EF4-FFF2-40B4-BE49-F238E27FC236}">
                <a16:creationId xmlns:a16="http://schemas.microsoft.com/office/drawing/2014/main" id="{54889BAA-A21A-4AD4-95E7-1FC9B26856A6}"/>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10" name="TextShape 4">
            <a:extLst>
              <a:ext uri="{FF2B5EF4-FFF2-40B4-BE49-F238E27FC236}">
                <a16:creationId xmlns:a16="http://schemas.microsoft.com/office/drawing/2014/main" id="{8C93AACC-FA7F-4454-A233-50757664539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1836041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0441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75C09B0-4188-4F44-8559-0C09EF8FFB4A}" type="slidenum">
              <a:rPr lang="en-US" sz="1200" b="1" spc="-1" smtClean="0">
                <a:solidFill>
                  <a:srgbClr val="FFFFFF"/>
                </a:solidFill>
                <a:latin typeface="Gulim"/>
              </a:rPr>
              <a:t>48</a:t>
            </a:fld>
            <a:endParaRPr lang="en-US" sz="1200" b="0" strike="noStrike" spc="-1">
              <a:latin typeface="Arial"/>
            </a:endParaRPr>
          </a:p>
        </p:txBody>
      </p:sp>
      <p:pic>
        <p:nvPicPr>
          <p:cNvPr id="3" name="Picture 2" descr="Graphical user interface, application, Word&#10;&#10;Description automatically generated">
            <a:extLst>
              <a:ext uri="{FF2B5EF4-FFF2-40B4-BE49-F238E27FC236}">
                <a16:creationId xmlns:a16="http://schemas.microsoft.com/office/drawing/2014/main" id="{9F8BEE42-E7A5-4BC6-BE01-35A38C7AA157}"/>
              </a:ext>
            </a:extLst>
          </p:cNvPr>
          <p:cNvPicPr>
            <a:picLocks noChangeAspect="1"/>
          </p:cNvPicPr>
          <p:nvPr/>
        </p:nvPicPr>
        <p:blipFill rotWithShape="1">
          <a:blip r:embed="rId2">
            <a:extLst>
              <a:ext uri="{28A0092B-C50C-407E-A947-70E740481C1C}">
                <a14:useLocalDpi xmlns:a14="http://schemas.microsoft.com/office/drawing/2010/main" val="0"/>
              </a:ext>
            </a:extLst>
          </a:blip>
          <a:srcRect b="6609"/>
          <a:stretch/>
        </p:blipFill>
        <p:spPr>
          <a:xfrm>
            <a:off x="1199536" y="834020"/>
            <a:ext cx="9441682" cy="5625849"/>
          </a:xfrm>
          <a:prstGeom prst="rect">
            <a:avLst/>
          </a:prstGeom>
        </p:spPr>
      </p:pic>
    </p:spTree>
    <p:extLst>
      <p:ext uri="{BB962C8B-B14F-4D97-AF65-F5344CB8AC3E}">
        <p14:creationId xmlns:p14="http://schemas.microsoft.com/office/powerpoint/2010/main" val="148563807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D8E6A91-3B02-4369-B4F3-A477BFFB5AF2}" type="slidenum">
              <a:rPr lang="en-US" sz="1200" b="1" spc="-1" smtClean="0">
                <a:solidFill>
                  <a:srgbClr val="FFFFFF"/>
                </a:solidFill>
                <a:latin typeface="Gulim"/>
              </a:rPr>
              <a:t>49</a:t>
            </a:fld>
            <a:endParaRPr lang="en-US" sz="1200" b="0" strike="noStrike" spc="-1">
              <a:latin typeface="Arial"/>
            </a:endParaRPr>
          </a:p>
        </p:txBody>
      </p:sp>
      <p:pic>
        <p:nvPicPr>
          <p:cNvPr id="2" name="Picture 4">
            <a:extLst>
              <a:ext uri="{FF2B5EF4-FFF2-40B4-BE49-F238E27FC236}">
                <a16:creationId xmlns:a16="http://schemas.microsoft.com/office/drawing/2014/main" id="{CF77292A-A2B5-4CEE-95FB-AC0FA8939D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51724" y="895223"/>
            <a:ext cx="7288552" cy="5637068"/>
          </a:xfrm>
          <a:prstGeom prst="rect">
            <a:avLst/>
          </a:prstGeom>
        </p:spPr>
      </p:pic>
    </p:spTree>
    <p:extLst>
      <p:ext uri="{BB962C8B-B14F-4D97-AF65-F5344CB8AC3E}">
        <p14:creationId xmlns:p14="http://schemas.microsoft.com/office/powerpoint/2010/main" val="3610303308"/>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840">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 </a:t>
            </a:r>
            <a:endParaRPr lang="en-US" sz="3200" b="0" strike="noStrike" spc="-1">
              <a:latin typeface="Arial"/>
            </a:endParaRPr>
          </a:p>
          <a:p>
            <a:pPr>
              <a:lnSpc>
                <a:spcPct val="90000"/>
              </a:lnSpc>
            </a:pPr>
            <a:endParaRPr lang="en-US" sz="3200" b="0" strike="noStrike" spc="-1">
              <a:latin typeface="Arial"/>
            </a:endParaRPr>
          </a:p>
          <a:p>
            <a:pPr marL="457200" indent="-456840">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endParaRPr lang="en-US" sz="3200" b="0" strike="noStrike" spc="-1">
              <a:latin typeface="Arial"/>
            </a:endParaRPr>
          </a:p>
          <a:p>
            <a:pPr>
              <a:lnSpc>
                <a:spcPct val="90000"/>
              </a:lnSpc>
            </a:pPr>
            <a:endParaRPr lang="en-US" sz="3200" b="0" strike="noStrike" spc="-1">
              <a:latin typeface="Arial"/>
            </a:endParaRPr>
          </a:p>
          <a:p>
            <a:pPr>
              <a:lnSpc>
                <a:spcPct val="90000"/>
              </a:lnSpc>
            </a:pPr>
            <a:r>
              <a:rPr lang="en-US" sz="4000" b="1" strike="noStrike" spc="-1">
                <a:solidFill>
                  <a:srgbClr val="FFFFFF"/>
                </a:solidFill>
                <a:latin typeface="Gulim"/>
                <a:ea typeface="DejaVu Sans"/>
              </a:rPr>
              <a:t>This is where Load.in Comes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a:t>
            </a:r>
            <a:endParaRPr lang="en-US" sz="1200" b="0" strike="noStrike" spc="-1">
              <a:latin typeface="Arial"/>
            </a:endParaRPr>
          </a:p>
        </p:txBody>
      </p:sp>
      <p:sp>
        <p:nvSpPr>
          <p:cNvPr id="602" name="CustomShape 5"/>
          <p:cNvSpPr/>
          <p:nvPr/>
        </p:nvSpPr>
        <p:spPr>
          <a:xfrm>
            <a:off x="838080" y="583920"/>
            <a:ext cx="10211040" cy="100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0" strike="noStrike" spc="-1">
                <a:solidFill>
                  <a:srgbClr val="FFFFFF"/>
                </a:solidFill>
                <a:latin typeface="Gulim"/>
                <a:ea typeface="DejaVu Sans"/>
              </a:rPr>
              <a:t>Do it Yourself Moving</a:t>
            </a:r>
            <a:endParaRPr lang="en-US" sz="60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EC7E3C0-7CE2-4B3F-9551-06144CD59063}" type="slidenum">
              <a:rPr lang="en-US" sz="1200" b="1" spc="-1" smtClean="0">
                <a:solidFill>
                  <a:srgbClr val="FFFFFF"/>
                </a:solidFill>
                <a:latin typeface="Gulim"/>
              </a:rPr>
              <a:t>50</a:t>
            </a:fld>
            <a:endParaRPr lang="en-US" sz="1200" b="0" strike="noStrike" spc="-1">
              <a:latin typeface="Arial"/>
            </a:endParaRPr>
          </a:p>
        </p:txBody>
      </p:sp>
      <p:pic>
        <p:nvPicPr>
          <p:cNvPr id="3" name="Picture 4">
            <a:extLst>
              <a:ext uri="{FF2B5EF4-FFF2-40B4-BE49-F238E27FC236}">
                <a16:creationId xmlns:a16="http://schemas.microsoft.com/office/drawing/2014/main" id="{EFD0C8D4-4AA4-4C7D-8F7F-98214E4840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13462" y="1200493"/>
            <a:ext cx="3340696" cy="4827993"/>
          </a:xfrm>
          <a:prstGeom prst="rect">
            <a:avLst/>
          </a:prstGeom>
        </p:spPr>
      </p:pic>
      <p:pic>
        <p:nvPicPr>
          <p:cNvPr id="8" name="Picture 8">
            <a:extLst>
              <a:ext uri="{FF2B5EF4-FFF2-40B4-BE49-F238E27FC236}">
                <a16:creationId xmlns:a16="http://schemas.microsoft.com/office/drawing/2014/main" id="{18AA56AC-1827-442B-8440-DAE9495330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5316" y="1200493"/>
            <a:ext cx="4915531" cy="3136153"/>
          </a:xfrm>
          <a:prstGeom prst="rect">
            <a:avLst/>
          </a:prstGeom>
        </p:spPr>
      </p:pic>
    </p:spTree>
    <p:extLst>
      <p:ext uri="{BB962C8B-B14F-4D97-AF65-F5344CB8AC3E}">
        <p14:creationId xmlns:p14="http://schemas.microsoft.com/office/powerpoint/2010/main" val="3849772988"/>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4">
            <a:extLst>
              <a:ext uri="{FF2B5EF4-FFF2-40B4-BE49-F238E27FC236}">
                <a16:creationId xmlns:a16="http://schemas.microsoft.com/office/drawing/2014/main" id="{5A247A61-F7AA-40B8-84BC-4CE8D79D991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 name="CustomShape 2">
            <a:extLst>
              <a:ext uri="{FF2B5EF4-FFF2-40B4-BE49-F238E27FC236}">
                <a16:creationId xmlns:a16="http://schemas.microsoft.com/office/drawing/2014/main" id="{AC40C356-5D01-45F9-B274-415257BBD955}"/>
              </a:ext>
            </a:extLst>
          </p:cNvPr>
          <p:cNvSpPr/>
          <p:nvPr/>
        </p:nvSpPr>
        <p:spPr>
          <a:xfrm>
            <a:off x="836963" y="13039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Database Schema</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70ADB720-99D1-466A-90C7-23A804761CD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F336883-6042-4F0A-8021-1F745B4D41F3}" type="slidenum">
              <a:rPr lang="en-US" sz="1200" b="1" spc="-1" smtClean="0">
                <a:solidFill>
                  <a:srgbClr val="FFFFFF"/>
                </a:solidFill>
                <a:latin typeface="Gulim"/>
              </a:rPr>
              <a:t>51</a:t>
            </a:fld>
            <a:endParaRPr lang="en-US" sz="1200" b="0" strike="noStrike" spc="-1">
              <a:latin typeface="Arial"/>
            </a:endParaRPr>
          </a:p>
        </p:txBody>
      </p:sp>
      <p:pic>
        <p:nvPicPr>
          <p:cNvPr id="3" name="Picture 4">
            <a:extLst>
              <a:ext uri="{FF2B5EF4-FFF2-40B4-BE49-F238E27FC236}">
                <a16:creationId xmlns:a16="http://schemas.microsoft.com/office/drawing/2014/main" id="{3EBD20D4-7C4D-4610-9F1B-9BB11613B0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46220" y="1052583"/>
            <a:ext cx="6561856" cy="5116514"/>
          </a:xfrm>
          <a:prstGeom prst="rect">
            <a:avLst/>
          </a:prstGeom>
        </p:spPr>
      </p:pic>
    </p:spTree>
    <p:extLst>
      <p:ext uri="{BB962C8B-B14F-4D97-AF65-F5344CB8AC3E}">
        <p14:creationId xmlns:p14="http://schemas.microsoft.com/office/powerpoint/2010/main" val="313695445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4">
            <a:extLst>
              <a:ext uri="{FF2B5EF4-FFF2-40B4-BE49-F238E27FC236}">
                <a16:creationId xmlns:a16="http://schemas.microsoft.com/office/drawing/2014/main" id="{DA3176F2-7422-4941-A400-E6823ACBA0B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880F2D5B-03D2-4931-838B-30CB4015DE04}"/>
              </a:ext>
            </a:extLst>
          </p:cNvPr>
          <p:cNvSpPr/>
          <p:nvPr/>
        </p:nvSpPr>
        <p:spPr>
          <a:xfrm>
            <a:off x="838080" y="13771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Data Management</a:t>
            </a:r>
            <a:endParaRPr lang="en-US" sz="4400" b="0" strike="noStrike" spc="-1">
              <a:solidFill>
                <a:schemeClr val="bg2"/>
              </a:solidFill>
              <a:latin typeface="Arial"/>
            </a:endParaRPr>
          </a:p>
        </p:txBody>
      </p:sp>
      <p:sp>
        <p:nvSpPr>
          <p:cNvPr id="6" name="CustomShape 1">
            <a:extLst>
              <a:ext uri="{FF2B5EF4-FFF2-40B4-BE49-F238E27FC236}">
                <a16:creationId xmlns:a16="http://schemas.microsoft.com/office/drawing/2014/main" id="{3ACBD976-D16D-4733-BDD2-70A3B540028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81C46EB-857D-4011-B1C2-4F7860547EA9}" type="slidenum">
              <a:rPr lang="en-US" sz="1200" b="1" spc="-1" smtClean="0">
                <a:solidFill>
                  <a:srgbClr val="FFFFFF"/>
                </a:solidFill>
                <a:latin typeface="Gulim"/>
              </a:rPr>
              <a:t>52</a:t>
            </a:fld>
            <a:endParaRPr lang="en-US" sz="1200" b="0" strike="noStrike" spc="-1">
              <a:latin typeface="Arial"/>
            </a:endParaRPr>
          </a:p>
        </p:txBody>
      </p:sp>
      <p:sp>
        <p:nvSpPr>
          <p:cNvPr id="7" name="TextBox 6">
            <a:extLst>
              <a:ext uri="{FF2B5EF4-FFF2-40B4-BE49-F238E27FC236}">
                <a16:creationId xmlns:a16="http://schemas.microsoft.com/office/drawing/2014/main" id="{C9102FEB-092C-42DD-8CC9-F3768A898F8C}"/>
              </a:ext>
            </a:extLst>
          </p:cNvPr>
          <p:cNvSpPr txBox="1"/>
          <p:nvPr/>
        </p:nvSpPr>
        <p:spPr>
          <a:xfrm>
            <a:off x="609481" y="1182231"/>
            <a:ext cx="4221138" cy="1815882"/>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Data Sources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3</a:t>
            </a:r>
            <a:r>
              <a:rPr lang="en-US" sz="2800" baseline="30000" dirty="0">
                <a:solidFill>
                  <a:schemeClr val="bg1"/>
                </a:solidFill>
                <a:latin typeface="Gulim" panose="020B0600000101010101" pitchFamily="34" charset="-127"/>
                <a:ea typeface="Gulim" panose="020B0600000101010101" pitchFamily="34" charset="-127"/>
              </a:rPr>
              <a:t>rd</a:t>
            </a:r>
            <a:r>
              <a:rPr lang="en-US" sz="2800" dirty="0">
                <a:solidFill>
                  <a:schemeClr val="bg1"/>
                </a:solidFill>
                <a:latin typeface="Gulim" panose="020B0600000101010101" pitchFamily="34" charset="-127"/>
                <a:ea typeface="Gulim" panose="020B0600000101010101" pitchFamily="34" charset="-127"/>
              </a:rPr>
              <a:t> Party Vendor Sites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Load.In System</a:t>
            </a:r>
          </a:p>
        </p:txBody>
      </p:sp>
      <p:sp>
        <p:nvSpPr>
          <p:cNvPr id="9" name="TextBox 8">
            <a:extLst>
              <a:ext uri="{FF2B5EF4-FFF2-40B4-BE49-F238E27FC236}">
                <a16:creationId xmlns:a16="http://schemas.microsoft.com/office/drawing/2014/main" id="{789A23D1-5663-43D9-B860-AE84E249B9BD}"/>
              </a:ext>
            </a:extLst>
          </p:cNvPr>
          <p:cNvSpPr txBox="1"/>
          <p:nvPr/>
        </p:nvSpPr>
        <p:spPr>
          <a:xfrm>
            <a:off x="6095700" y="1115567"/>
            <a:ext cx="5717428" cy="4401205"/>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Data Collected</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 Information</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Photos</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Inventory</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Photos for Box Content</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Location</a:t>
            </a:r>
          </a:p>
          <a:p>
            <a:pPr marL="742950" lvl="1"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Feedback</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Truck Rental Information</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Expert Tips</a:t>
            </a:r>
          </a:p>
          <a:p>
            <a:pPr marL="285750" indent="-285750">
              <a:buFont typeface="Arial" panose="020B0604020202020204" pitchFamily="34" charset="0"/>
              <a:buChar char="•"/>
            </a:pPr>
            <a:endParaRPr lang="en-US" sz="2800" dirty="0">
              <a:solidFill>
                <a:schemeClr val="bg1"/>
              </a:solidFill>
              <a:latin typeface="Gulim" panose="020B0600000101010101" pitchFamily="34" charset="-127"/>
              <a:ea typeface="Gulim" panose="020B0600000101010101" pitchFamily="34" charset="-127"/>
            </a:endParaRPr>
          </a:p>
        </p:txBody>
      </p:sp>
      <p:sp>
        <p:nvSpPr>
          <p:cNvPr id="11" name="TextBox 10">
            <a:extLst>
              <a:ext uri="{FF2B5EF4-FFF2-40B4-BE49-F238E27FC236}">
                <a16:creationId xmlns:a16="http://schemas.microsoft.com/office/drawing/2014/main" id="{E2CD78F6-871D-49C1-8856-125574EA4941}"/>
              </a:ext>
            </a:extLst>
          </p:cNvPr>
          <p:cNvSpPr txBox="1"/>
          <p:nvPr/>
        </p:nvSpPr>
        <p:spPr>
          <a:xfrm>
            <a:off x="609481" y="3394561"/>
            <a:ext cx="4221138" cy="1815882"/>
          </a:xfrm>
          <a:prstGeom prst="rect">
            <a:avLst/>
          </a:prstGeom>
          <a:noFill/>
        </p:spPr>
        <p:txBody>
          <a:bodyPr wrap="square" rtlCol="0">
            <a:spAutoFit/>
          </a:bodyPr>
          <a:lstStyle/>
          <a:p>
            <a:pPr algn="ctr"/>
            <a:r>
              <a:rPr lang="en-US" sz="2800" dirty="0">
                <a:solidFill>
                  <a:schemeClr val="bg1"/>
                </a:solidFill>
                <a:latin typeface="Gulim" panose="020B0600000101010101" pitchFamily="34" charset="-127"/>
                <a:ea typeface="Gulim" panose="020B0600000101010101" pitchFamily="34" charset="-127"/>
              </a:rPr>
              <a:t>Where Persisted?</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Amazon RDS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Amazon EFS</a:t>
            </a:r>
          </a:p>
          <a:p>
            <a:pPr marL="285750" indent="-285750">
              <a:buFont typeface="Arial" panose="020B0604020202020204" pitchFamily="34" charset="0"/>
              <a:buChar char="•"/>
            </a:pPr>
            <a:r>
              <a:rPr lang="en-US" sz="2800" dirty="0">
                <a:solidFill>
                  <a:schemeClr val="bg1"/>
                </a:solidFill>
                <a:latin typeface="Gulim" panose="020B0600000101010101" pitchFamily="34" charset="-127"/>
                <a:ea typeface="Gulim" panose="020B0600000101010101" pitchFamily="34" charset="-127"/>
              </a:rPr>
              <a:t>User Device</a:t>
            </a:r>
          </a:p>
        </p:txBody>
      </p:sp>
    </p:spTree>
    <p:extLst>
      <p:ext uri="{BB962C8B-B14F-4D97-AF65-F5344CB8AC3E}">
        <p14:creationId xmlns:p14="http://schemas.microsoft.com/office/powerpoint/2010/main" val="71232915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AB2E702E-8F28-488B-982A-23C02C824371}"/>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Testing</a:t>
            </a:r>
            <a:endParaRPr lang="en-US"/>
          </a:p>
        </p:txBody>
      </p:sp>
      <p:pic>
        <p:nvPicPr>
          <p:cNvPr id="4" name="Picture 4">
            <a:extLst>
              <a:ext uri="{FF2B5EF4-FFF2-40B4-BE49-F238E27FC236}">
                <a16:creationId xmlns:a16="http://schemas.microsoft.com/office/drawing/2014/main" id="{974002A0-1A7B-48E1-BB98-17BD5F5598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081" y="1250985"/>
            <a:ext cx="10796151" cy="4702390"/>
          </a:xfrm>
          <a:prstGeom prst="rect">
            <a:avLst/>
          </a:prstGeom>
        </p:spPr>
      </p:pic>
      <p:sp>
        <p:nvSpPr>
          <p:cNvPr id="5" name="CustomShape 1">
            <a:extLst>
              <a:ext uri="{FF2B5EF4-FFF2-40B4-BE49-F238E27FC236}">
                <a16:creationId xmlns:a16="http://schemas.microsoft.com/office/drawing/2014/main" id="{1F0C562A-DCFC-4837-BADB-EC3EDE4F2A4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E7F54D4-E9E1-4382-9FAF-1432D1AE5016}" type="slidenum">
              <a:rPr lang="en-US" sz="1200" b="1" spc="-1" smtClean="0">
                <a:solidFill>
                  <a:srgbClr val="FFFFFF"/>
                </a:solidFill>
                <a:latin typeface="Gulim"/>
              </a:rPr>
              <a:t>53</a:t>
            </a:fld>
            <a:endParaRPr lang="en-US" sz="1200" b="1" strike="noStrike" spc="-1">
              <a:latin typeface="Arial"/>
            </a:endParaRPr>
          </a:p>
        </p:txBody>
      </p:sp>
      <p:sp>
        <p:nvSpPr>
          <p:cNvPr id="10" name="CustomShape 2">
            <a:extLst>
              <a:ext uri="{FF2B5EF4-FFF2-40B4-BE49-F238E27FC236}">
                <a16:creationId xmlns:a16="http://schemas.microsoft.com/office/drawing/2014/main" id="{27C81A8B-964A-43AB-998F-00252007B6F4}"/>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F44FD06-F796-472C-9C33-0C473F86011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12" name="TextShape 4">
            <a:extLst>
              <a:ext uri="{FF2B5EF4-FFF2-40B4-BE49-F238E27FC236}">
                <a16:creationId xmlns:a16="http://schemas.microsoft.com/office/drawing/2014/main" id="{1F8366C5-36A0-4DF5-B90F-3902CF1BAE1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extLst>
      <p:ext uri="{BB962C8B-B14F-4D97-AF65-F5344CB8AC3E}">
        <p14:creationId xmlns:p14="http://schemas.microsoft.com/office/powerpoint/2010/main" val="3919548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F943EBCE-635E-4105-856F-B89C255DEAD2}"/>
              </a:ext>
            </a:extLst>
          </p:cNvPr>
          <p:cNvGrpSpPr/>
          <p:nvPr/>
        </p:nvGrpSpPr>
        <p:grpSpPr>
          <a:xfrm>
            <a:off x="7146248" y="998561"/>
            <a:ext cx="4699491" cy="1930589"/>
            <a:chOff x="-419166" y="2422793"/>
            <a:chExt cx="7530025" cy="3093396"/>
          </a:xfrm>
        </p:grpSpPr>
        <p:sp>
          <p:nvSpPr>
            <p:cNvPr id="80" name="Arrow: Bent 79">
              <a:extLst>
                <a:ext uri="{FF2B5EF4-FFF2-40B4-BE49-F238E27FC236}">
                  <a16:creationId xmlns:a16="http://schemas.microsoft.com/office/drawing/2014/main" id="{1DB1E0BF-202B-4772-A8EA-41CCFFB25A27}"/>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39346A4E-A2CF-4670-8B17-057608775E41}"/>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Bent 81">
              <a:extLst>
                <a:ext uri="{FF2B5EF4-FFF2-40B4-BE49-F238E27FC236}">
                  <a16:creationId xmlns:a16="http://schemas.microsoft.com/office/drawing/2014/main" id="{9ECB3C89-556C-4462-BF11-415BEFB09737}"/>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Bent 82">
              <a:extLst>
                <a:ext uri="{FF2B5EF4-FFF2-40B4-BE49-F238E27FC236}">
                  <a16:creationId xmlns:a16="http://schemas.microsoft.com/office/drawing/2014/main" id="{7508FCD1-1F66-4486-994E-0740F2A591E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a:extLst>
              <a:ext uri="{FF2B5EF4-FFF2-40B4-BE49-F238E27FC236}">
                <a16:creationId xmlns:a16="http://schemas.microsoft.com/office/drawing/2014/main" id="{9CDE76B1-E722-44AD-938E-B2F9D8707D12}"/>
              </a:ext>
            </a:extLst>
          </p:cNvPr>
          <p:cNvGrpSpPr/>
          <p:nvPr/>
        </p:nvGrpSpPr>
        <p:grpSpPr>
          <a:xfrm>
            <a:off x="3546711" y="988134"/>
            <a:ext cx="4018199" cy="1961527"/>
            <a:chOff x="-419166" y="2422793"/>
            <a:chExt cx="6438387" cy="3142968"/>
          </a:xfrm>
        </p:grpSpPr>
        <p:sp>
          <p:nvSpPr>
            <p:cNvPr id="63" name="Arrow: Bent 62">
              <a:extLst>
                <a:ext uri="{FF2B5EF4-FFF2-40B4-BE49-F238E27FC236}">
                  <a16:creationId xmlns:a16="http://schemas.microsoft.com/office/drawing/2014/main" id="{0F250C00-8410-49BE-9401-894935597AD4}"/>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Bent 68">
              <a:extLst>
                <a:ext uri="{FF2B5EF4-FFF2-40B4-BE49-F238E27FC236}">
                  <a16:creationId xmlns:a16="http://schemas.microsoft.com/office/drawing/2014/main" id="{31061637-C8BE-4CDC-BB0E-3C01E4951B12}"/>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Bent 69">
              <a:extLst>
                <a:ext uri="{FF2B5EF4-FFF2-40B4-BE49-F238E27FC236}">
                  <a16:creationId xmlns:a16="http://schemas.microsoft.com/office/drawing/2014/main" id="{FA1D8A5C-8703-4854-92FE-2CF870CB581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B8FBC938-0B1F-4C0F-B4C9-F537D08BFC83}"/>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79" y="14637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Sprint Breakdown</a:t>
            </a:r>
            <a:endParaRPr lang="en-US" sz="4400" b="0" strike="noStrike" spc="-1">
              <a:solidFill>
                <a:schemeClr val="bg2"/>
              </a:solidFill>
              <a:latin typeface="Arial"/>
            </a:endParaRPr>
          </a:p>
        </p:txBody>
      </p:sp>
      <p:grpSp>
        <p:nvGrpSpPr>
          <p:cNvPr id="27" name="Group 26">
            <a:extLst>
              <a:ext uri="{FF2B5EF4-FFF2-40B4-BE49-F238E27FC236}">
                <a16:creationId xmlns:a16="http://schemas.microsoft.com/office/drawing/2014/main" id="{8BD9D32B-C5CF-466A-8D1B-932D1FE35089}"/>
              </a:ext>
            </a:extLst>
          </p:cNvPr>
          <p:cNvGrpSpPr/>
          <p:nvPr/>
        </p:nvGrpSpPr>
        <p:grpSpPr>
          <a:xfrm>
            <a:off x="346260" y="967624"/>
            <a:ext cx="3830271" cy="1961527"/>
            <a:chOff x="-118047" y="2422793"/>
            <a:chExt cx="6137268" cy="3142968"/>
          </a:xfrm>
        </p:grpSpPr>
        <p:sp>
          <p:nvSpPr>
            <p:cNvPr id="26" name="Arrow: Bent 25">
              <a:extLst>
                <a:ext uri="{FF2B5EF4-FFF2-40B4-BE49-F238E27FC236}">
                  <a16:creationId xmlns:a16="http://schemas.microsoft.com/office/drawing/2014/main" id="{A6A51E14-7B9E-4879-BD5C-35A12707CD7E}"/>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D4E78044-16FC-434B-8698-B9566C65A1AB}"/>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63AFF02F-E3BE-4E9D-AA6E-993C0E025709}"/>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60C885C7-1CC7-48C9-8FAA-0F77742A450E}"/>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a:extLst>
              <a:ext uri="{FF2B5EF4-FFF2-40B4-BE49-F238E27FC236}">
                <a16:creationId xmlns:a16="http://schemas.microsoft.com/office/drawing/2014/main" id="{C22FCD66-710D-4F5E-9614-E7BD371487F8}"/>
              </a:ext>
            </a:extLst>
          </p:cNvPr>
          <p:cNvGrpSpPr/>
          <p:nvPr/>
        </p:nvGrpSpPr>
        <p:grpSpPr>
          <a:xfrm>
            <a:off x="427836" y="2929151"/>
            <a:ext cx="3493552" cy="3518598"/>
            <a:chOff x="596658" y="3568753"/>
            <a:chExt cx="2341184" cy="2427705"/>
          </a:xfrm>
        </p:grpSpPr>
        <p:sp>
          <p:nvSpPr>
            <p:cNvPr id="52" name="Text Placeholder 4">
              <a:extLst>
                <a:ext uri="{FF2B5EF4-FFF2-40B4-BE49-F238E27FC236}">
                  <a16:creationId xmlns:a16="http://schemas.microsoft.com/office/drawing/2014/main" id="{111A2D60-BD81-477E-96B2-7DA3FEE67BAE}"/>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bg1"/>
                  </a:solidFill>
                  <a:latin typeface="Gulim" panose="020B0600000101010101" pitchFamily="34" charset="-127"/>
                  <a:ea typeface="Gulim" panose="020B0600000101010101" pitchFamily="34" charset="-127"/>
                </a:rPr>
                <a:t>Theme: Set up</a:t>
              </a:r>
            </a:p>
            <a:p>
              <a:pPr algn="ct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AI Feedback Loop</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User Analytics</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Deployment Infrastructure</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Framework for other Major Components</a:t>
              </a:r>
            </a:p>
            <a:p>
              <a:pPr marL="342900" indent="-342900">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4" name="Text Placeholder 4">
              <a:extLst>
                <a:ext uri="{FF2B5EF4-FFF2-40B4-BE49-F238E27FC236}">
                  <a16:creationId xmlns:a16="http://schemas.microsoft.com/office/drawing/2014/main" id="{BFB1FDC5-4F28-4B8C-B1D8-BC73362ABD6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1</a:t>
              </a:r>
            </a:p>
          </p:txBody>
        </p:sp>
      </p:gr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6CFFEC8-B8BB-4661-890C-FF60F277B61A}" type="slidenum">
              <a:rPr lang="en-US" sz="1200" b="1" spc="-1" smtClean="0">
                <a:solidFill>
                  <a:srgbClr val="FFFFFF"/>
                </a:solidFill>
                <a:latin typeface="Gulim"/>
              </a:rPr>
              <a:t>54</a:t>
            </a:fld>
            <a:endParaRPr lang="en-US" sz="1200" b="0" strike="noStrike" spc="-1">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4" y="2929151"/>
            <a:ext cx="3493552" cy="3518599"/>
            <a:chOff x="596658" y="3568753"/>
            <a:chExt cx="2341184" cy="2427706"/>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4"/>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chemeClr val="bg1"/>
                  </a:solidFill>
                  <a:latin typeface="Gulim" panose="020B0600000101010101" pitchFamily="34" charset="-127"/>
                  <a:ea typeface="Gulim" panose="020B0600000101010101" pitchFamily="34" charset="-127"/>
                </a:rPr>
                <a:t>Theme: Load In</a:t>
              </a:r>
            </a:p>
            <a:p>
              <a:pPr algn="ctr">
                <a:lnSpc>
                  <a:spcPct val="100000"/>
                </a:lnSpc>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Photogrammetry</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Load Plan Generation</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Support Weight, Fragility</a:t>
              </a:r>
              <a:br>
                <a:rPr lang="en-US" sz="100" b="1" dirty="0">
                  <a:solidFill>
                    <a:schemeClr val="bg1"/>
                  </a:solidFill>
                  <a:latin typeface="Gulim" panose="020B0600000101010101" pitchFamily="34" charset="-127"/>
                  <a:ea typeface="Gulim" panose="020B0600000101010101" pitchFamily="34" charset="-127"/>
                </a:rPr>
              </a:br>
              <a:endParaRPr lang="en-US" sz="1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2</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2" y="2929153"/>
            <a:ext cx="3493552" cy="3518597"/>
            <a:chOff x="596658" y="3568753"/>
            <a:chExt cx="2341184" cy="2427704"/>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2"/>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chemeClr val="bg1"/>
                  </a:solidFill>
                  <a:latin typeface="Gulim" panose="020B0600000101010101" pitchFamily="34" charset="-127"/>
                  <a:ea typeface="Gulim" panose="020B0600000101010101" pitchFamily="34" charset="-127"/>
                </a:rPr>
                <a:t>Theme: Logistics</a:t>
              </a:r>
            </a:p>
            <a:p>
              <a:pPr algn="ctr">
                <a:lnSpc>
                  <a:spcPct val="100000"/>
                </a:lnSpc>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Truck Map</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Support Unloading Priority </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Box Locator</a:t>
              </a: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3</a:t>
              </a:r>
            </a:p>
          </p:txBody>
        </p:sp>
      </p:grpSp>
    </p:spTree>
    <p:extLst>
      <p:ext uri="{BB962C8B-B14F-4D97-AF65-F5344CB8AC3E}">
        <p14:creationId xmlns:p14="http://schemas.microsoft.com/office/powerpoint/2010/main" val="350873806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 name="CustomShape 2">
            <a:extLst>
              <a:ext uri="{FF2B5EF4-FFF2-40B4-BE49-F238E27FC236}">
                <a16:creationId xmlns:a16="http://schemas.microsoft.com/office/drawing/2014/main" id="{D836954C-72EB-4BDA-AAAC-99A9A9E69971}"/>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Sprint Breakdown </a:t>
            </a:r>
            <a:endParaRPr lang="en-US" sz="4400" b="0" strike="noStrike" spc="-1">
              <a:solidFill>
                <a:schemeClr val="bg2"/>
              </a:solidFill>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1B26490-495B-4081-95C6-AF4B28143B8C}" type="slidenum">
              <a:rPr lang="en-US" sz="1200" b="1" spc="-1" smtClean="0">
                <a:solidFill>
                  <a:srgbClr val="FFFFFF"/>
                </a:solidFill>
                <a:latin typeface="Gulim"/>
              </a:rPr>
              <a:t>55</a:t>
            </a:fld>
            <a:endParaRPr lang="en-US" sz="1200" b="0" strike="noStrike" spc="-1">
              <a:latin typeface="Arial"/>
            </a:endParaRPr>
          </a:p>
        </p:txBody>
      </p:sp>
      <p:grpSp>
        <p:nvGrpSpPr>
          <p:cNvPr id="55" name="Group 54">
            <a:extLst>
              <a:ext uri="{FF2B5EF4-FFF2-40B4-BE49-F238E27FC236}">
                <a16:creationId xmlns:a16="http://schemas.microsoft.com/office/drawing/2014/main" id="{341FF023-9779-40E4-A6A9-CF5FEC5ABA9C}"/>
              </a:ext>
            </a:extLst>
          </p:cNvPr>
          <p:cNvGrpSpPr/>
          <p:nvPr/>
        </p:nvGrpSpPr>
        <p:grpSpPr>
          <a:xfrm>
            <a:off x="4349223" y="2939577"/>
            <a:ext cx="3493553" cy="3518598"/>
            <a:chOff x="596658" y="3568753"/>
            <a:chExt cx="2341184" cy="2427705"/>
          </a:xfrm>
        </p:grpSpPr>
        <p:sp>
          <p:nvSpPr>
            <p:cNvPr id="56" name="Text Placeholder 4">
              <a:extLst>
                <a:ext uri="{FF2B5EF4-FFF2-40B4-BE49-F238E27FC236}">
                  <a16:creationId xmlns:a16="http://schemas.microsoft.com/office/drawing/2014/main" id="{136086C9-37C8-43AD-AA1E-929AEDEF91B0}"/>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chemeClr val="bg1"/>
                  </a:solidFill>
                  <a:latin typeface="Gulim" panose="020B0600000101010101" pitchFamily="34" charset="-127"/>
                  <a:ea typeface="Gulim" panose="020B0600000101010101" pitchFamily="34" charset="-127"/>
                </a:rPr>
                <a:t>Theme: Rentals</a:t>
              </a:r>
            </a:p>
            <a:p>
              <a:pPr algn="ctr">
                <a:lnSpc>
                  <a:spcPct val="100000"/>
                </a:lnSpc>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Connect to Rental APIs</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Cost Estimate/Deal Finder</a:t>
              </a:r>
            </a:p>
          </p:txBody>
        </p:sp>
        <p:sp>
          <p:nvSpPr>
            <p:cNvPr id="57" name="Text Placeholder 4">
              <a:extLst>
                <a:ext uri="{FF2B5EF4-FFF2-40B4-BE49-F238E27FC236}">
                  <a16:creationId xmlns:a16="http://schemas.microsoft.com/office/drawing/2014/main" id="{06858288-2E8A-44FD-ADF6-AA02E8D03E35}"/>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5</a:t>
              </a:r>
            </a:p>
          </p:txBody>
        </p:sp>
      </p:grpSp>
      <p:grpSp>
        <p:nvGrpSpPr>
          <p:cNvPr id="59" name="Group 58">
            <a:extLst>
              <a:ext uri="{FF2B5EF4-FFF2-40B4-BE49-F238E27FC236}">
                <a16:creationId xmlns:a16="http://schemas.microsoft.com/office/drawing/2014/main" id="{B4C46964-257D-4B7D-9389-34EDE60DD85B}"/>
              </a:ext>
            </a:extLst>
          </p:cNvPr>
          <p:cNvGrpSpPr/>
          <p:nvPr/>
        </p:nvGrpSpPr>
        <p:grpSpPr>
          <a:xfrm>
            <a:off x="8270611" y="2939579"/>
            <a:ext cx="3493553" cy="3518598"/>
            <a:chOff x="596658" y="3568753"/>
            <a:chExt cx="2341184" cy="2427705"/>
          </a:xfrm>
        </p:grpSpPr>
        <p:sp>
          <p:nvSpPr>
            <p:cNvPr id="60" name="Text Placeholder 4">
              <a:extLst>
                <a:ext uri="{FF2B5EF4-FFF2-40B4-BE49-F238E27FC236}">
                  <a16:creationId xmlns:a16="http://schemas.microsoft.com/office/drawing/2014/main" id="{7D67EBC9-45E2-422D-BB5C-A0168D45F0EB}"/>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chemeClr val="bg1"/>
                  </a:solidFill>
                  <a:latin typeface="Gulim" panose="020B0600000101010101" pitchFamily="34" charset="-127"/>
                  <a:ea typeface="Gulim" panose="020B0600000101010101" pitchFamily="34" charset="-127"/>
                </a:rPr>
                <a:t>Theme: Teamwork</a:t>
              </a:r>
            </a:p>
            <a:p>
              <a:pPr>
                <a:lnSpc>
                  <a:spcPct val="100000"/>
                </a:lnSpc>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Shared Projects</a:t>
              </a: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61" name="Text Placeholder 4">
              <a:extLst>
                <a:ext uri="{FF2B5EF4-FFF2-40B4-BE49-F238E27FC236}">
                  <a16:creationId xmlns:a16="http://schemas.microsoft.com/office/drawing/2014/main" id="{BF034E6C-7495-45FE-9D35-8D60D6FDAB5F}"/>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6</a:t>
              </a:r>
            </a:p>
          </p:txBody>
        </p:sp>
      </p:grpSp>
      <p:grpSp>
        <p:nvGrpSpPr>
          <p:cNvPr id="29" name="Group 28">
            <a:extLst>
              <a:ext uri="{FF2B5EF4-FFF2-40B4-BE49-F238E27FC236}">
                <a16:creationId xmlns:a16="http://schemas.microsoft.com/office/drawing/2014/main" id="{831A2162-EA8D-4983-89C0-231A539E2FA9}"/>
              </a:ext>
            </a:extLst>
          </p:cNvPr>
          <p:cNvGrpSpPr/>
          <p:nvPr/>
        </p:nvGrpSpPr>
        <p:grpSpPr>
          <a:xfrm>
            <a:off x="427835" y="2939577"/>
            <a:ext cx="3493553" cy="3518598"/>
            <a:chOff x="596658" y="3568753"/>
            <a:chExt cx="2341184" cy="2427705"/>
          </a:xfrm>
        </p:grpSpPr>
        <p:sp>
          <p:nvSpPr>
            <p:cNvPr id="30" name="Text Placeholder 4">
              <a:extLst>
                <a:ext uri="{FF2B5EF4-FFF2-40B4-BE49-F238E27FC236}">
                  <a16:creationId xmlns:a16="http://schemas.microsoft.com/office/drawing/2014/main" id="{E0495A9C-80DE-41F0-B87E-7FB85D2C2AF3}"/>
                </a:ext>
              </a:extLst>
            </p:cNvPr>
            <p:cNvSpPr txBox="1">
              <a:spLocks/>
            </p:cNvSpPr>
            <p:nvPr/>
          </p:nvSpPr>
          <p:spPr>
            <a:xfrm>
              <a:off x="596659" y="3860273"/>
              <a:ext cx="2341183" cy="2136185"/>
            </a:xfrm>
            <a:prstGeom prst="rect">
              <a:avLst/>
            </a:prstGeom>
            <a:no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b="1" dirty="0">
                  <a:solidFill>
                    <a:schemeClr val="bg1"/>
                  </a:solidFill>
                  <a:latin typeface="Gulim" panose="020B0600000101010101" pitchFamily="34" charset="-127"/>
                  <a:ea typeface="Gulim" panose="020B0600000101010101" pitchFamily="34" charset="-127"/>
                </a:rPr>
                <a:t>Theme: Packing</a:t>
              </a:r>
            </a:p>
            <a:p>
              <a:pPr algn="ctr">
                <a:lnSpc>
                  <a:spcPct val="100000"/>
                </a:lnSpc>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Chat Bot</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Tips and Tricks</a:t>
              </a:r>
            </a:p>
            <a:p>
              <a:pPr marL="342900" indent="-342900">
                <a:lnSpc>
                  <a:spcPct val="100000"/>
                </a:lnSpc>
                <a:buFont typeface="Wingdings" panose="05000000000000000000" pitchFamily="2" charset="2"/>
                <a:buChar char="§"/>
              </a:pPr>
              <a:r>
                <a:rPr lang="en-US" sz="2000" b="1" dirty="0">
                  <a:solidFill>
                    <a:schemeClr val="bg1"/>
                  </a:solidFill>
                  <a:latin typeface="Gulim" panose="020B0600000101010101" pitchFamily="34" charset="-127"/>
                  <a:ea typeface="Gulim" panose="020B0600000101010101" pitchFamily="34" charset="-127"/>
                </a:rPr>
                <a:t>User Photos of Box Contents</a:t>
              </a: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a:p>
              <a:pPr marL="342900" indent="-342900">
                <a:lnSpc>
                  <a:spcPct val="100000"/>
                </a:lnSpc>
                <a:buFont typeface="Wingdings" panose="05000000000000000000" pitchFamily="2" charset="2"/>
                <a:buChar char="§"/>
              </a:pPr>
              <a:endParaRPr lang="en-US" sz="2000" b="1" dirty="0">
                <a:solidFill>
                  <a:schemeClr val="bg1"/>
                </a:solidFill>
                <a:latin typeface="Gulim" panose="020B0600000101010101" pitchFamily="34" charset="-127"/>
                <a:ea typeface="Gulim" panose="020B0600000101010101" pitchFamily="34" charset="-127"/>
              </a:endParaRPr>
            </a:p>
          </p:txBody>
        </p:sp>
        <p:sp>
          <p:nvSpPr>
            <p:cNvPr id="31" name="Text Placeholder 4">
              <a:extLst>
                <a:ext uri="{FF2B5EF4-FFF2-40B4-BE49-F238E27FC236}">
                  <a16:creationId xmlns:a16="http://schemas.microsoft.com/office/drawing/2014/main" id="{FC253C9A-5C92-410D-863D-DF98A001F029}"/>
                </a:ext>
              </a:extLst>
            </p:cNvPr>
            <p:cNvSpPr txBox="1">
              <a:spLocks/>
            </p:cNvSpPr>
            <p:nvPr/>
          </p:nvSpPr>
          <p:spPr>
            <a:xfrm>
              <a:off x="596658" y="3568753"/>
              <a:ext cx="2341183" cy="277132"/>
            </a:xfrm>
            <a:prstGeom prst="rect">
              <a:avLst/>
            </a:prstGeom>
            <a:solidFill>
              <a:schemeClr val="bg1"/>
            </a:solidFill>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6DD1A1"/>
                  </a:solidFill>
                  <a:latin typeface="Gulim" panose="020B0600000101010101" pitchFamily="34" charset="-127"/>
                  <a:ea typeface="Gulim" panose="020B0600000101010101" pitchFamily="34" charset="-127"/>
                </a:rPr>
                <a:t>Sprint 4</a:t>
              </a:r>
            </a:p>
          </p:txBody>
        </p:sp>
      </p:grpSp>
      <p:grpSp>
        <p:nvGrpSpPr>
          <p:cNvPr id="47" name="Group 46">
            <a:extLst>
              <a:ext uri="{FF2B5EF4-FFF2-40B4-BE49-F238E27FC236}">
                <a16:creationId xmlns:a16="http://schemas.microsoft.com/office/drawing/2014/main" id="{7566C58E-73C9-4304-977B-EF9800061864}"/>
              </a:ext>
            </a:extLst>
          </p:cNvPr>
          <p:cNvGrpSpPr/>
          <p:nvPr/>
        </p:nvGrpSpPr>
        <p:grpSpPr>
          <a:xfrm>
            <a:off x="7146248" y="998561"/>
            <a:ext cx="4699491" cy="1930589"/>
            <a:chOff x="-419166" y="2422793"/>
            <a:chExt cx="7530025" cy="3093396"/>
          </a:xfrm>
        </p:grpSpPr>
        <p:sp>
          <p:nvSpPr>
            <p:cNvPr id="48" name="Arrow: Bent 47">
              <a:extLst>
                <a:ext uri="{FF2B5EF4-FFF2-40B4-BE49-F238E27FC236}">
                  <a16:creationId xmlns:a16="http://schemas.microsoft.com/office/drawing/2014/main" id="{0590927F-1E47-46A1-9B95-AFFF98ABCD38}"/>
                </a:ext>
              </a:extLst>
            </p:cNvPr>
            <p:cNvSpPr/>
            <p:nvPr/>
          </p:nvSpPr>
          <p:spPr>
            <a:xfrm rot="10800000" flipH="1">
              <a:off x="2451076" y="3678902"/>
              <a:ext cx="4659783" cy="1837287"/>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Bent 48">
              <a:extLst>
                <a:ext uri="{FF2B5EF4-FFF2-40B4-BE49-F238E27FC236}">
                  <a16:creationId xmlns:a16="http://schemas.microsoft.com/office/drawing/2014/main" id="{C66EEA0E-7940-4CF1-9E45-759B52099CB7}"/>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99D5A87B-05DB-46F7-873D-228673E0A8D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69A3CD12-08CB-4F17-BF9B-5D051C5D7031}"/>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3" name="Group 52">
            <a:extLst>
              <a:ext uri="{FF2B5EF4-FFF2-40B4-BE49-F238E27FC236}">
                <a16:creationId xmlns:a16="http://schemas.microsoft.com/office/drawing/2014/main" id="{66BF546C-D7E6-401E-82D5-F8E40C2A3E74}"/>
              </a:ext>
            </a:extLst>
          </p:cNvPr>
          <p:cNvGrpSpPr/>
          <p:nvPr/>
        </p:nvGrpSpPr>
        <p:grpSpPr>
          <a:xfrm>
            <a:off x="3546711" y="988134"/>
            <a:ext cx="4018199" cy="1961527"/>
            <a:chOff x="-419166" y="2422793"/>
            <a:chExt cx="6438387" cy="3142968"/>
          </a:xfrm>
        </p:grpSpPr>
        <p:sp>
          <p:nvSpPr>
            <p:cNvPr id="54" name="Arrow: Bent 53">
              <a:extLst>
                <a:ext uri="{FF2B5EF4-FFF2-40B4-BE49-F238E27FC236}">
                  <a16:creationId xmlns:a16="http://schemas.microsoft.com/office/drawing/2014/main" id="{91C52490-86D0-4176-8E6E-EE5191947DEB}"/>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62DB1C52-EA9C-4FED-93F5-4240FF1F1E0A}"/>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Bent 65">
              <a:extLst>
                <a:ext uri="{FF2B5EF4-FFF2-40B4-BE49-F238E27FC236}">
                  <a16:creationId xmlns:a16="http://schemas.microsoft.com/office/drawing/2014/main" id="{36846C88-5621-498B-98EA-4736A76AA8B0}"/>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Bent 66">
              <a:extLst>
                <a:ext uri="{FF2B5EF4-FFF2-40B4-BE49-F238E27FC236}">
                  <a16:creationId xmlns:a16="http://schemas.microsoft.com/office/drawing/2014/main" id="{61B09B9D-32C0-4ECE-BEEE-612651EFDFE7}"/>
                </a:ext>
              </a:extLst>
            </p:cNvPr>
            <p:cNvSpPr/>
            <p:nvPr/>
          </p:nvSpPr>
          <p:spPr>
            <a:xfrm rot="5400000" flipH="1">
              <a:off x="1405494" y="1541561"/>
              <a:ext cx="1948423" cy="5597743"/>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a:extLst>
              <a:ext uri="{FF2B5EF4-FFF2-40B4-BE49-F238E27FC236}">
                <a16:creationId xmlns:a16="http://schemas.microsoft.com/office/drawing/2014/main" id="{A0904ED0-C99C-4D9C-B327-4C7BBC59A938}"/>
              </a:ext>
            </a:extLst>
          </p:cNvPr>
          <p:cNvGrpSpPr/>
          <p:nvPr/>
        </p:nvGrpSpPr>
        <p:grpSpPr>
          <a:xfrm>
            <a:off x="346260" y="967624"/>
            <a:ext cx="3830271" cy="1961527"/>
            <a:chOff x="-118047" y="2422793"/>
            <a:chExt cx="6137268" cy="3142968"/>
          </a:xfrm>
        </p:grpSpPr>
        <p:sp>
          <p:nvSpPr>
            <p:cNvPr id="72" name="Arrow: Bent 71">
              <a:extLst>
                <a:ext uri="{FF2B5EF4-FFF2-40B4-BE49-F238E27FC236}">
                  <a16:creationId xmlns:a16="http://schemas.microsoft.com/office/drawing/2014/main" id="{EA072DBA-F57E-4268-BF59-EFE28D9DCC72}"/>
                </a:ext>
              </a:extLst>
            </p:cNvPr>
            <p:cNvSpPr/>
            <p:nvPr/>
          </p:nvSpPr>
          <p:spPr>
            <a:xfrm rot="10800000" flipH="1">
              <a:off x="2451077" y="3678903"/>
              <a:ext cx="3568144"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Bent 72">
              <a:extLst>
                <a:ext uri="{FF2B5EF4-FFF2-40B4-BE49-F238E27FC236}">
                  <a16:creationId xmlns:a16="http://schemas.microsoft.com/office/drawing/2014/main" id="{000ACB22-5439-462F-B759-B8E0C21877DC}"/>
                </a:ext>
              </a:extLst>
            </p:cNvPr>
            <p:cNvSpPr/>
            <p:nvPr/>
          </p:nvSpPr>
          <p:spPr>
            <a:xfrm rot="16200000" flipH="1">
              <a:off x="2165254" y="2704691"/>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Arrow: Bent 73">
              <a:extLst>
                <a:ext uri="{FF2B5EF4-FFF2-40B4-BE49-F238E27FC236}">
                  <a16:creationId xmlns:a16="http://schemas.microsoft.com/office/drawing/2014/main" id="{87C36421-95CB-4F9D-808E-183FA80CB5CC}"/>
                </a:ext>
              </a:extLst>
            </p:cNvPr>
            <p:cNvSpPr/>
            <p:nvPr/>
          </p:nvSpPr>
          <p:spPr>
            <a:xfrm flipH="1">
              <a:off x="2987210" y="2422793"/>
              <a:ext cx="1948423" cy="1886858"/>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Bent 74">
              <a:extLst>
                <a:ext uri="{FF2B5EF4-FFF2-40B4-BE49-F238E27FC236}">
                  <a16:creationId xmlns:a16="http://schemas.microsoft.com/office/drawing/2014/main" id="{57679064-B9F8-4E72-9D57-D6F858043BC4}"/>
                </a:ext>
              </a:extLst>
            </p:cNvPr>
            <p:cNvSpPr/>
            <p:nvPr/>
          </p:nvSpPr>
          <p:spPr>
            <a:xfrm rot="5400000" flipH="1">
              <a:off x="1556052" y="1692119"/>
              <a:ext cx="1948423" cy="5296622"/>
            </a:xfrm>
            <a:prstGeom prst="bentArrow">
              <a:avLst/>
            </a:prstGeom>
            <a:solidFill>
              <a:schemeClr val="bg1"/>
            </a:solidFill>
            <a:ln>
              <a:solidFill>
                <a:srgbClr val="6D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7684168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66498BF-8A4D-4678-8099-7F4093A5081B}"/>
              </a:ext>
            </a:extLst>
          </p:cNvPr>
          <p:cNvGraphicFramePr>
            <a:graphicFrameLocks noGrp="1"/>
          </p:cNvGraphicFramePr>
          <p:nvPr>
            <p:extLst>
              <p:ext uri="{D42A27DB-BD31-4B8C-83A1-F6EECF244321}">
                <p14:modId xmlns:p14="http://schemas.microsoft.com/office/powerpoint/2010/main" val="2955589011"/>
              </p:ext>
            </p:extLst>
          </p:nvPr>
        </p:nvGraphicFramePr>
        <p:xfrm>
          <a:off x="473725" y="1100636"/>
          <a:ext cx="5949109" cy="5377281"/>
        </p:xfrm>
        <a:graphic>
          <a:graphicData uri="http://schemas.openxmlformats.org/drawingml/2006/table">
            <a:tbl>
              <a:tblPr firstRow="1" firstCol="1" bandRow="1">
                <a:tableStyleId>{2D5ABB26-0587-4C30-8999-92F81FD0307C}</a:tableStyleId>
              </a:tblPr>
              <a:tblGrid>
                <a:gridCol w="2342971">
                  <a:extLst>
                    <a:ext uri="{9D8B030D-6E8A-4147-A177-3AD203B41FA5}">
                      <a16:colId xmlns:a16="http://schemas.microsoft.com/office/drawing/2014/main" val="3610151619"/>
                    </a:ext>
                  </a:extLst>
                </a:gridCol>
                <a:gridCol w="3606138">
                  <a:extLst>
                    <a:ext uri="{9D8B030D-6E8A-4147-A177-3AD203B41FA5}">
                      <a16:colId xmlns:a16="http://schemas.microsoft.com/office/drawing/2014/main" val="2842848651"/>
                    </a:ext>
                  </a:extLst>
                </a:gridCol>
              </a:tblGrid>
              <a:tr h="217060">
                <a:tc>
                  <a:txBody>
                    <a:bodyPr/>
                    <a:lstStyle/>
                    <a:p>
                      <a:pPr marL="0" marR="0">
                        <a:lnSpc>
                          <a:spcPct val="107000"/>
                        </a:lnSpc>
                        <a:spcBef>
                          <a:spcPts val="0"/>
                        </a:spcBef>
                        <a:spcAft>
                          <a:spcPts val="0"/>
                        </a:spcAft>
                      </a:pPr>
                      <a:r>
                        <a:rPr lang="en-US" sz="1200" b="1" kern="1200" dirty="0">
                          <a:solidFill>
                            <a:schemeClr val="tx1"/>
                          </a:solidFill>
                          <a:effectLst/>
                          <a:latin typeface="Gulim" panose="020B0600000101010101" pitchFamily="34" charset="-127"/>
                          <a:ea typeface="Gulim" panose="020B0600000101010101" pitchFamily="34" charset="-127"/>
                          <a:cs typeface="+mn-cs"/>
                        </a:rPr>
                        <a:t>Specification</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Estimated Targeted Value</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14825405"/>
                  </a:ext>
                </a:extLst>
              </a:tr>
              <a:tr h="217060">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Operating System</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Android 4.4 (KitKat)</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18690876"/>
                  </a:ext>
                </a:extLst>
              </a:tr>
              <a:tr h="217060">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RAM</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4GB RAM</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3602944"/>
                  </a:ext>
                </a:extLst>
              </a:tr>
              <a:tr h="217060">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CPU</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8 Core @ 1.8Ghz per core</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19562206"/>
                  </a:ext>
                </a:extLst>
              </a:tr>
              <a:tr h="1588342">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Storage</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At least 2 GB internal storage for cache for images and rendered model data</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1GB reserved cache for 3D Models</a:t>
                      </a:r>
                    </a:p>
                    <a:p>
                      <a:pPr marL="0" marR="0">
                        <a:lnSpc>
                          <a:spcPct val="107000"/>
                        </a:lnSpc>
                        <a:spcBef>
                          <a:spcPts val="0"/>
                        </a:spcBef>
                        <a:spcAft>
                          <a:spcPts val="0"/>
                        </a:spcAft>
                      </a:pPr>
                      <a:endParaRPr lang="en-US" sz="1200" dirty="0">
                        <a:effectLst/>
                        <a:latin typeface="Gulim" panose="020B0600000101010101" pitchFamily="34" charset="-127"/>
                        <a:ea typeface="Gulim" panose="020B0600000101010101" pitchFamily="34" charset="-127"/>
                      </a:endParaRP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Target is 100 cached photos</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100 * 55.84 Mb per photo = 5,584 Mb ~ 698 MB</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71995733"/>
                  </a:ext>
                </a:extLst>
              </a:tr>
              <a:tr h="446983">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Cellular Connectivity</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4G Cellular up to 15 Mbps</a:t>
                      </a:r>
                      <a:br>
                        <a:rPr lang="en-US" sz="1200" dirty="0">
                          <a:effectLst/>
                          <a:latin typeface="Gulim" panose="020B0600000101010101" pitchFamily="34" charset="-127"/>
                          <a:ea typeface="Gulim" panose="020B0600000101010101" pitchFamily="34" charset="-127"/>
                        </a:rPr>
                      </a:b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78862279"/>
                  </a:ext>
                </a:extLst>
              </a:tr>
              <a:tr h="445606">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Wireless</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2.4 GHZ @ Wireless N with min</a:t>
                      </a:r>
                      <a:br>
                        <a:rPr lang="en-US" sz="1200">
                          <a:effectLst/>
                          <a:latin typeface="Gulim" panose="020B0600000101010101" pitchFamily="34" charset="-127"/>
                          <a:ea typeface="Gulim" panose="020B0600000101010101" pitchFamily="34" charset="-127"/>
                        </a:rPr>
                      </a:br>
                      <a:r>
                        <a:rPr lang="en-US" sz="1200">
                          <a:effectLst/>
                          <a:latin typeface="Gulim" panose="020B0600000101010101" pitchFamily="34" charset="-127"/>
                          <a:ea typeface="Gulim" panose="020B0600000101010101" pitchFamily="34" charset="-127"/>
                        </a:rPr>
                        <a:t>150 Mbps</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11805451"/>
                  </a:ext>
                </a:extLst>
              </a:tr>
              <a:tr h="217060">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Internet Connectivity</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30 Mbps</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91352162"/>
                  </a:ext>
                </a:extLst>
              </a:tr>
              <a:tr h="333109">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Camera</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Single camera lens @ 12 Megapixel</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24909225"/>
                  </a:ext>
                </a:extLst>
              </a:tr>
              <a:tr h="902700">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Photo Size</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4290x2800 (~12MP) </a:t>
                      </a:r>
                      <a:br>
                        <a:rPr lang="en-US" sz="1200">
                          <a:effectLst/>
                          <a:latin typeface="Gulim" panose="020B0600000101010101" pitchFamily="34" charset="-127"/>
                          <a:ea typeface="Gulim" panose="020B0600000101010101" pitchFamily="34" charset="-127"/>
                        </a:rPr>
                      </a:br>
                      <a:r>
                        <a:rPr lang="en-US" sz="1200">
                          <a:effectLst/>
                          <a:latin typeface="Gulim" panose="020B0600000101010101" pitchFamily="34" charset="-127"/>
                          <a:ea typeface="Gulim" panose="020B0600000101010101" pitchFamily="34" charset="-127"/>
                        </a:rPr>
                        <a:t>PNG Compression</a:t>
                      </a:r>
                      <a:br>
                        <a:rPr lang="en-US" sz="1200">
                          <a:effectLst/>
                          <a:latin typeface="Gulim" panose="020B0600000101010101" pitchFamily="34" charset="-127"/>
                          <a:ea typeface="Gulim" panose="020B0600000101010101" pitchFamily="34" charset="-127"/>
                        </a:rPr>
                      </a:br>
                      <a:r>
                        <a:rPr lang="en-US" sz="1200">
                          <a:effectLst/>
                          <a:latin typeface="Gulim" panose="020B0600000101010101" pitchFamily="34" charset="-127"/>
                          <a:ea typeface="Gulim" panose="020B0600000101010101" pitchFamily="34" charset="-127"/>
                        </a:rPr>
                        <a:t>Approx. 6.98 MB per photo or</a:t>
                      </a:r>
                    </a:p>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55.84 Mb per photo</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67339070"/>
                  </a:ext>
                </a:extLst>
              </a:tr>
              <a:tr h="575241">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Photo Transmission Time</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&lt; 3 Second @ 30 Mbps Internet Speed</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&lt; 6 Seconds @ 15 Mbps Cellular</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46918537"/>
                  </a:ext>
                </a:extLst>
              </a:tr>
            </a:tbl>
          </a:graphicData>
        </a:graphic>
      </p:graphicFrame>
      <p:graphicFrame>
        <p:nvGraphicFramePr>
          <p:cNvPr id="4" name="Table 3">
            <a:extLst>
              <a:ext uri="{FF2B5EF4-FFF2-40B4-BE49-F238E27FC236}">
                <a16:creationId xmlns:a16="http://schemas.microsoft.com/office/drawing/2014/main" id="{D1EEB5E7-AB64-4978-BA3D-E5D1685E04B2}"/>
              </a:ext>
            </a:extLst>
          </p:cNvPr>
          <p:cNvGraphicFramePr>
            <a:graphicFrameLocks noGrp="1"/>
          </p:cNvGraphicFramePr>
          <p:nvPr>
            <p:extLst>
              <p:ext uri="{D42A27DB-BD31-4B8C-83A1-F6EECF244321}">
                <p14:modId xmlns:p14="http://schemas.microsoft.com/office/powerpoint/2010/main" val="1550523853"/>
              </p:ext>
            </p:extLst>
          </p:nvPr>
        </p:nvGraphicFramePr>
        <p:xfrm>
          <a:off x="6505659" y="1132685"/>
          <a:ext cx="5321480" cy="5345232"/>
        </p:xfrm>
        <a:graphic>
          <a:graphicData uri="http://schemas.openxmlformats.org/drawingml/2006/table">
            <a:tbl>
              <a:tblPr firstRow="1" firstCol="1" bandRow="1">
                <a:tableStyleId>{2D5ABB26-0587-4C30-8999-92F81FD0307C}</a:tableStyleId>
              </a:tblPr>
              <a:tblGrid>
                <a:gridCol w="2660740">
                  <a:extLst>
                    <a:ext uri="{9D8B030D-6E8A-4147-A177-3AD203B41FA5}">
                      <a16:colId xmlns:a16="http://schemas.microsoft.com/office/drawing/2014/main" val="1491631850"/>
                    </a:ext>
                  </a:extLst>
                </a:gridCol>
                <a:gridCol w="2660740">
                  <a:extLst>
                    <a:ext uri="{9D8B030D-6E8A-4147-A177-3AD203B41FA5}">
                      <a16:colId xmlns:a16="http://schemas.microsoft.com/office/drawing/2014/main" val="4083144368"/>
                    </a:ext>
                  </a:extLst>
                </a:gridCol>
              </a:tblGrid>
              <a:tr h="291471">
                <a:tc>
                  <a:txBody>
                    <a:bodyPr/>
                    <a:lstStyle/>
                    <a:p>
                      <a:pPr marL="0" marR="0" algn="l" defTabSz="914400" rtl="0" eaLnBrk="1" latinLnBrk="0" hangingPunct="1">
                        <a:lnSpc>
                          <a:spcPct val="107000"/>
                        </a:lnSpc>
                        <a:spcBef>
                          <a:spcPts val="0"/>
                        </a:spcBef>
                        <a:spcAft>
                          <a:spcPts val="0"/>
                        </a:spcAft>
                      </a:pPr>
                      <a:r>
                        <a:rPr lang="en-US" sz="1200" b="1" kern="1200" dirty="0">
                          <a:solidFill>
                            <a:schemeClr val="tx1"/>
                          </a:solidFill>
                          <a:effectLst/>
                          <a:latin typeface="Gulim" panose="020B0600000101010101" pitchFamily="34" charset="-127"/>
                          <a:ea typeface="Gulim" panose="020B0600000101010101" pitchFamily="34" charset="-127"/>
                          <a:cs typeface="+mn-cs"/>
                        </a:rPr>
                        <a:t>Specification</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Gulim" panose="020B0600000101010101" pitchFamily="34" charset="-127"/>
                          <a:ea typeface="Gulim" panose="020B0600000101010101" pitchFamily="34" charset="-127"/>
                        </a:rPr>
                        <a:t>Estimated Targeted Value</a:t>
                      </a:r>
                      <a:endParaRPr lang="en-US" sz="12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46003037"/>
                  </a:ext>
                </a:extLst>
              </a:tr>
              <a:tr h="1103062">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Operating System</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Linux, Windows, Mac OS</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 </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Any operating system that supports current browsers</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04539989"/>
                  </a:ext>
                </a:extLst>
              </a:tr>
              <a:tr h="1982462">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Browser</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Edge, Chrome, Firefox, Safari</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Browsers must support ES6 or above and HTML 5</a:t>
                      </a:r>
                    </a:p>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 </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Firefox 78 and Above</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Chrome 84 and Above</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Edge 83 and Above</a:t>
                      </a:r>
                    </a:p>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Safari 13.4 and Above</a:t>
                      </a:r>
                    </a:p>
                    <a:p>
                      <a:pPr marL="0" marR="0">
                        <a:lnSpc>
                          <a:spcPct val="107000"/>
                        </a:lnSpc>
                        <a:spcBef>
                          <a:spcPts val="0"/>
                        </a:spcBef>
                        <a:spcAft>
                          <a:spcPts val="0"/>
                        </a:spcAft>
                      </a:pP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315495"/>
                  </a:ext>
                </a:extLst>
              </a:tr>
              <a:tr h="265238">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RAM</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4GB RAM</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96124015"/>
                  </a:ext>
                </a:extLst>
              </a:tr>
              <a:tr h="265238">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CPU</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2 cores @ 2GHZ</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0518717"/>
                  </a:ext>
                </a:extLst>
              </a:tr>
              <a:tr h="466603">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Storage</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1 GB Cache for images and website content</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23637176"/>
                  </a:ext>
                </a:extLst>
              </a:tr>
              <a:tr h="705920">
                <a:tc>
                  <a:txBody>
                    <a:bodyPr/>
                    <a:lstStyle/>
                    <a:p>
                      <a:pPr marL="0" marR="0">
                        <a:lnSpc>
                          <a:spcPct val="107000"/>
                        </a:lnSpc>
                        <a:spcBef>
                          <a:spcPts val="0"/>
                        </a:spcBef>
                        <a:spcAft>
                          <a:spcPts val="0"/>
                        </a:spcAft>
                      </a:pPr>
                      <a:r>
                        <a:rPr lang="en-US" sz="1200" b="1">
                          <a:effectLst/>
                          <a:latin typeface="Gulim" panose="020B0600000101010101" pitchFamily="34" charset="-127"/>
                          <a:ea typeface="Gulim" panose="020B0600000101010101" pitchFamily="34" charset="-127"/>
                        </a:rPr>
                        <a:t>Wireless</a:t>
                      </a:r>
                      <a:endParaRPr lang="en-US" sz="1200" b="1">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Gulim" panose="020B0600000101010101" pitchFamily="34" charset="-127"/>
                          <a:ea typeface="Gulim" panose="020B0600000101010101" pitchFamily="34" charset="-127"/>
                        </a:rPr>
                        <a:t>2.4 GHZ @ Wireless N with min</a:t>
                      </a:r>
                      <a:br>
                        <a:rPr lang="en-US" sz="1200" dirty="0">
                          <a:effectLst/>
                          <a:latin typeface="Gulim" panose="020B0600000101010101" pitchFamily="34" charset="-127"/>
                          <a:ea typeface="Gulim" panose="020B0600000101010101" pitchFamily="34" charset="-127"/>
                        </a:rPr>
                      </a:br>
                      <a:r>
                        <a:rPr lang="en-US" sz="1200" dirty="0">
                          <a:effectLst/>
                          <a:latin typeface="Gulim" panose="020B0600000101010101" pitchFamily="34" charset="-127"/>
                          <a:ea typeface="Gulim" panose="020B0600000101010101" pitchFamily="34" charset="-127"/>
                        </a:rPr>
                        <a:t>150 Mbps</a:t>
                      </a:r>
                      <a:endParaRPr lang="en-US" sz="12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21591191"/>
                  </a:ext>
                </a:extLst>
              </a:tr>
              <a:tr h="265238">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Internet Connectivity</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dirty="0">
                          <a:effectLst/>
                          <a:latin typeface="Gulim" panose="020B0600000101010101" pitchFamily="34" charset="-127"/>
                          <a:ea typeface="Gulim" panose="020B0600000101010101" pitchFamily="34" charset="-127"/>
                        </a:rPr>
                        <a:t>30 Mbps</a:t>
                      </a:r>
                      <a:endParaRPr lang="en-US" sz="1200" b="1"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89459957"/>
                  </a:ext>
                </a:extLst>
              </a:tr>
            </a:tbl>
          </a:graphicData>
        </a:graphic>
      </p:graphicFrame>
      <p:sp>
        <p:nvSpPr>
          <p:cNvPr id="5" name="TextBox 4">
            <a:extLst>
              <a:ext uri="{FF2B5EF4-FFF2-40B4-BE49-F238E27FC236}">
                <a16:creationId xmlns:a16="http://schemas.microsoft.com/office/drawing/2014/main" id="{B7D115BB-9E5E-4FCE-AEDF-D256B9F17290}"/>
              </a:ext>
            </a:extLst>
          </p:cNvPr>
          <p:cNvSpPr txBox="1"/>
          <p:nvPr/>
        </p:nvSpPr>
        <p:spPr>
          <a:xfrm>
            <a:off x="2557228" y="763354"/>
            <a:ext cx="2236446" cy="369332"/>
          </a:xfrm>
          <a:prstGeom prst="rect">
            <a:avLst/>
          </a:prstGeom>
          <a:noFill/>
        </p:spPr>
        <p:txBody>
          <a:bodyPr wrap="square" rtlCol="0">
            <a:spAutoFit/>
          </a:bodyPr>
          <a:lstStyle/>
          <a:p>
            <a:r>
              <a:rPr lang="en-US" dirty="0">
                <a:latin typeface="Gulim" panose="020B0600000101010101" pitchFamily="34" charset="-127"/>
                <a:ea typeface="Gulim" panose="020B0600000101010101" pitchFamily="34" charset="-127"/>
              </a:rPr>
              <a:t>Smartphone Client</a:t>
            </a:r>
          </a:p>
        </p:txBody>
      </p:sp>
      <p:sp>
        <p:nvSpPr>
          <p:cNvPr id="6" name="TextBox 5">
            <a:extLst>
              <a:ext uri="{FF2B5EF4-FFF2-40B4-BE49-F238E27FC236}">
                <a16:creationId xmlns:a16="http://schemas.microsoft.com/office/drawing/2014/main" id="{655014B4-D7B8-48B5-8750-E741D1718C3D}"/>
              </a:ext>
            </a:extLst>
          </p:cNvPr>
          <p:cNvSpPr txBox="1"/>
          <p:nvPr/>
        </p:nvSpPr>
        <p:spPr>
          <a:xfrm>
            <a:off x="7902528" y="731303"/>
            <a:ext cx="1924518" cy="369332"/>
          </a:xfrm>
          <a:prstGeom prst="rect">
            <a:avLst/>
          </a:prstGeom>
          <a:noFill/>
        </p:spPr>
        <p:txBody>
          <a:bodyPr wrap="square" rtlCol="0">
            <a:spAutoFit/>
          </a:bodyPr>
          <a:lstStyle/>
          <a:p>
            <a:r>
              <a:rPr lang="en-US" dirty="0">
                <a:latin typeface="Gulim" panose="020B0600000101010101" pitchFamily="34" charset="-127"/>
                <a:ea typeface="Gulim" panose="020B0600000101010101" pitchFamily="34" charset="-127"/>
              </a:rPr>
              <a:t>Computer Client</a:t>
            </a:r>
          </a:p>
        </p:txBody>
      </p:sp>
      <p:sp>
        <p:nvSpPr>
          <p:cNvPr id="2" name="CustomShape 2">
            <a:extLst>
              <a:ext uri="{FF2B5EF4-FFF2-40B4-BE49-F238E27FC236}">
                <a16:creationId xmlns:a16="http://schemas.microsoft.com/office/drawing/2014/main" id="{4DA820D3-D944-47B0-8577-8495EF973E66}"/>
              </a:ext>
            </a:extLst>
          </p:cNvPr>
          <p:cNvSpPr/>
          <p:nvPr/>
        </p:nvSpPr>
        <p:spPr>
          <a:xfrm>
            <a:off x="362729" y="83233"/>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panose="020B0600000101010101" pitchFamily="34" charset="-127"/>
                <a:ea typeface="Gulim" panose="020B0600000101010101" pitchFamily="34" charset="-127"/>
              </a:rPr>
              <a:t>Hardware Requirements</a:t>
            </a:r>
          </a:p>
        </p:txBody>
      </p:sp>
      <p:sp>
        <p:nvSpPr>
          <p:cNvPr id="8" name="CustomShape 3">
            <a:extLst>
              <a:ext uri="{FF2B5EF4-FFF2-40B4-BE49-F238E27FC236}">
                <a16:creationId xmlns:a16="http://schemas.microsoft.com/office/drawing/2014/main" id="{F204BB47-550A-4BD8-AF6B-85D54569A12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E5FE2ED4-B30E-4671-BB37-E518A0EF7D99}" type="slidenum">
              <a:rPr lang="en-US" sz="1200" b="1" spc="-1" smtClean="0">
                <a:solidFill>
                  <a:srgbClr val="FFFFFF"/>
                </a:solidFill>
                <a:latin typeface="Gulim" panose="020B0600000101010101" pitchFamily="34" charset="-127"/>
                <a:ea typeface="Gulim" panose="020B0600000101010101" pitchFamily="34" charset="-127"/>
              </a:rPr>
              <a:t>56</a:t>
            </a:fld>
            <a:endParaRPr lang="en-US" sz="1200" b="0" strike="noStrike" spc="-1">
              <a:latin typeface="Gulim" panose="020B0600000101010101" pitchFamily="34" charset="-127"/>
              <a:ea typeface="Gulim" panose="020B0600000101010101" pitchFamily="34" charset="-127"/>
            </a:endParaRPr>
          </a:p>
        </p:txBody>
      </p:sp>
      <p:sp>
        <p:nvSpPr>
          <p:cNvPr id="10" name="CustomShape 6">
            <a:extLst>
              <a:ext uri="{FF2B5EF4-FFF2-40B4-BE49-F238E27FC236}">
                <a16:creationId xmlns:a16="http://schemas.microsoft.com/office/drawing/2014/main" id="{D341A24B-43CE-4402-B614-1B9FFD30E05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panose="020B0600000101010101" pitchFamily="34" charset="-127"/>
                <a:ea typeface="Gulim" panose="020B0600000101010101" pitchFamily="34" charset="-127"/>
              </a:rPr>
              <a:t>CS 410 – Team Yellow – </a:t>
            </a:r>
            <a:r>
              <a:rPr lang="en-US" sz="1200" b="1" strike="noStrike" spc="-1" err="1">
                <a:solidFill>
                  <a:srgbClr val="FFFFFF"/>
                </a:solidFill>
                <a:latin typeface="Gulim" panose="020B0600000101010101" pitchFamily="34" charset="-127"/>
                <a:ea typeface="Gulim" panose="020B0600000101010101" pitchFamily="34" charset="-127"/>
              </a:rPr>
              <a:t>Load.In</a:t>
            </a:r>
            <a:r>
              <a:rPr lang="en-US" sz="1200" b="1" strike="noStrike" spc="-1">
                <a:solidFill>
                  <a:srgbClr val="FFFFFF"/>
                </a:solidFill>
                <a:latin typeface="Gulim" panose="020B0600000101010101" pitchFamily="34" charset="-127"/>
                <a:ea typeface="Gulim" panose="020B0600000101010101" pitchFamily="34" charset="-127"/>
              </a:rPr>
              <a:t> – </a:t>
            </a:r>
            <a:r>
              <a:rPr lang="en-US" sz="1200" b="1" spc="-1">
                <a:solidFill>
                  <a:srgbClr val="FFFFFF"/>
                </a:solidFill>
                <a:latin typeface="Gulim" panose="020B0600000101010101" pitchFamily="34" charset="-127"/>
                <a:ea typeface="Gulim" panose="020B0600000101010101" pitchFamily="34" charset="-127"/>
              </a:rPr>
              <a:t>Design</a:t>
            </a:r>
            <a:endParaRPr lang="en-US" sz="1200" b="0" strike="noStrike" spc="-1">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2129225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60503AC-57C4-41DC-A25D-9A3C7B56BBB2}"/>
              </a:ext>
            </a:extLst>
          </p:cNvPr>
          <p:cNvGraphicFramePr>
            <a:graphicFrameLocks noGrp="1"/>
          </p:cNvGraphicFramePr>
          <p:nvPr>
            <p:extLst>
              <p:ext uri="{D42A27DB-BD31-4B8C-83A1-F6EECF244321}">
                <p14:modId xmlns:p14="http://schemas.microsoft.com/office/powerpoint/2010/main" val="3513395064"/>
              </p:ext>
            </p:extLst>
          </p:nvPr>
        </p:nvGraphicFramePr>
        <p:xfrm>
          <a:off x="364193" y="763612"/>
          <a:ext cx="11496410" cy="5681255"/>
        </p:xfrm>
        <a:graphic>
          <a:graphicData uri="http://schemas.openxmlformats.org/drawingml/2006/table">
            <a:tbl>
              <a:tblPr firstRow="1" firstCol="1" bandRow="1">
                <a:tableStyleId>{2D5ABB26-0587-4C30-8999-92F81FD0307C}</a:tableStyleId>
              </a:tblPr>
              <a:tblGrid>
                <a:gridCol w="1890452">
                  <a:extLst>
                    <a:ext uri="{9D8B030D-6E8A-4147-A177-3AD203B41FA5}">
                      <a16:colId xmlns:a16="http://schemas.microsoft.com/office/drawing/2014/main" val="1285634812"/>
                    </a:ext>
                  </a:extLst>
                </a:gridCol>
                <a:gridCol w="2537827">
                  <a:extLst>
                    <a:ext uri="{9D8B030D-6E8A-4147-A177-3AD203B41FA5}">
                      <a16:colId xmlns:a16="http://schemas.microsoft.com/office/drawing/2014/main" val="2198036787"/>
                    </a:ext>
                  </a:extLst>
                </a:gridCol>
                <a:gridCol w="921548">
                  <a:extLst>
                    <a:ext uri="{9D8B030D-6E8A-4147-A177-3AD203B41FA5}">
                      <a16:colId xmlns:a16="http://schemas.microsoft.com/office/drawing/2014/main" val="753107881"/>
                    </a:ext>
                  </a:extLst>
                </a:gridCol>
                <a:gridCol w="1551445">
                  <a:extLst>
                    <a:ext uri="{9D8B030D-6E8A-4147-A177-3AD203B41FA5}">
                      <a16:colId xmlns:a16="http://schemas.microsoft.com/office/drawing/2014/main" val="2545947290"/>
                    </a:ext>
                  </a:extLst>
                </a:gridCol>
                <a:gridCol w="755214">
                  <a:extLst>
                    <a:ext uri="{9D8B030D-6E8A-4147-A177-3AD203B41FA5}">
                      <a16:colId xmlns:a16="http://schemas.microsoft.com/office/drawing/2014/main" val="3856262869"/>
                    </a:ext>
                  </a:extLst>
                </a:gridCol>
                <a:gridCol w="1991891">
                  <a:extLst>
                    <a:ext uri="{9D8B030D-6E8A-4147-A177-3AD203B41FA5}">
                      <a16:colId xmlns:a16="http://schemas.microsoft.com/office/drawing/2014/main" val="3384280100"/>
                    </a:ext>
                  </a:extLst>
                </a:gridCol>
                <a:gridCol w="1848033">
                  <a:extLst>
                    <a:ext uri="{9D8B030D-6E8A-4147-A177-3AD203B41FA5}">
                      <a16:colId xmlns:a16="http://schemas.microsoft.com/office/drawing/2014/main" val="2580462820"/>
                    </a:ext>
                  </a:extLst>
                </a:gridCol>
              </a:tblGrid>
              <a:tr h="805483">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Category</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Website</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Android App</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r>
                        <a:rPr lang="en-US" sz="1800" b="1" dirty="0">
                          <a:solidFill>
                            <a:schemeClr val="bg1"/>
                          </a:solidFill>
                          <a:effectLst/>
                          <a:latin typeface="Gulim" panose="020B0600000101010101" pitchFamily="34" charset="-127"/>
                          <a:ea typeface="Gulim" panose="020B0600000101010101" pitchFamily="34" charset="-127"/>
                        </a:rPr>
                        <a:t>Android App</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Web API</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r>
                        <a:rPr lang="en-US" sz="1800" b="1" dirty="0">
                          <a:solidFill>
                            <a:schemeClr val="bg1"/>
                          </a:solidFill>
                          <a:effectLst/>
                          <a:latin typeface="Gulim" panose="020B0600000101010101" pitchFamily="34" charset="-127"/>
                          <a:ea typeface="Gulim" panose="020B0600000101010101" pitchFamily="34" charset="-127"/>
                        </a:rPr>
                        <a:t>Web API</a:t>
                      </a:r>
                      <a:endParaRPr lang="en-US" sz="1800" b="1" dirty="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Vendor Scraper/ API Reader</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1406191"/>
                  </a:ext>
                </a:extLst>
              </a:tr>
              <a:tr h="518723">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Version Control</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2924320"/>
                  </a:ext>
                </a:extLst>
              </a:tr>
              <a:tr h="456429">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Issue Tracker</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6821889"/>
                  </a:ext>
                </a:extLst>
              </a:tr>
              <a:tr h="507143">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CI/CD</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13411784"/>
                  </a:ext>
                </a:extLst>
              </a:tr>
              <a:tr h="706768">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Language</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HTML</a:t>
                      </a:r>
                    </a:p>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JavaScript</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5">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pPr marL="0" marR="0" algn="ctr">
                        <a:lnSpc>
                          <a:spcPct val="107000"/>
                        </a:lnSpc>
                        <a:spcBef>
                          <a:spcPts val="0"/>
                        </a:spcBef>
                        <a:spcAft>
                          <a:spcPts val="0"/>
                        </a:spcAft>
                      </a:pP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02696235"/>
                  </a:ext>
                </a:extLst>
              </a:tr>
              <a:tr h="996646">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Platform</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Spring MVC </a:t>
                      </a:r>
                    </a:p>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on Amazon Elastic Beanstalk with Tomcat</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Android </a:t>
                      </a:r>
                    </a:p>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Native App</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r">
                        <a:lnSpc>
                          <a:spcPct val="107000"/>
                        </a:lnSpc>
                        <a:spcBef>
                          <a:spcPts val="0"/>
                        </a:spcBef>
                        <a:spcAft>
                          <a:spcPts val="0"/>
                        </a:spcAft>
                      </a:pPr>
                      <a:r>
                        <a:rPr lang="en-US" sz="1800" dirty="0">
                          <a:effectLst/>
                          <a:latin typeface="Gulim" panose="020B0600000101010101" pitchFamily="34" charset="-127"/>
                          <a:ea typeface="Gulim" panose="020B0600000101010101" pitchFamily="34" charset="-127"/>
                        </a:rPr>
                        <a:t>Android </a:t>
                      </a:r>
                    </a:p>
                    <a:p>
                      <a:pPr marL="0" marR="0" algn="r">
                        <a:lnSpc>
                          <a:spcPct val="107000"/>
                        </a:lnSpc>
                        <a:spcBef>
                          <a:spcPts val="0"/>
                        </a:spcBef>
                        <a:spcAft>
                          <a:spcPts val="0"/>
                        </a:spcAft>
                      </a:pPr>
                      <a:r>
                        <a:rPr lang="en-US" sz="1800" dirty="0">
                          <a:effectLst/>
                          <a:latin typeface="Gulim" panose="020B0600000101010101" pitchFamily="34" charset="-127"/>
                          <a:ea typeface="Gulim" panose="020B0600000101010101" pitchFamily="34" charset="-127"/>
                        </a:rPr>
                        <a:t>Native App</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Apache CFX </a:t>
                      </a:r>
                    </a:p>
                    <a:p>
                      <a:pPr marL="0" marR="0" algn="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on Amazon Elastic Beanstalk with Tomcat</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r>
                        <a:rPr lang="en-US" sz="1800" dirty="0">
                          <a:effectLst/>
                          <a:latin typeface="Gulim" panose="020B0600000101010101" pitchFamily="34" charset="-127"/>
                          <a:ea typeface="Gulim" panose="020B0600000101010101" pitchFamily="34" charset="-127"/>
                        </a:rPr>
                        <a:t>Apache CFX on Amazon Elastic Beanstalk with Tomcat</a:t>
                      </a: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1587630"/>
                  </a:ext>
                </a:extLst>
              </a:tr>
              <a:tr h="467644">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Database</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(or Aurora) </a:t>
                      </a:r>
                    </a:p>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on AWS RDS</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7000044"/>
                  </a:ext>
                </a:extLst>
              </a:tr>
              <a:tr h="508480">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IDEs</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IntelliJ </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8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Android Studio</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80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IntelliJ</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marL="0" marR="0" algn="ctr">
                        <a:lnSpc>
                          <a:spcPct val="107000"/>
                        </a:lnSpc>
                        <a:spcBef>
                          <a:spcPts val="0"/>
                        </a:spcBef>
                        <a:spcAft>
                          <a:spcPts val="0"/>
                        </a:spcAft>
                      </a:pP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97293416"/>
                  </a:ext>
                </a:extLst>
              </a:tr>
              <a:tr h="649882">
                <a:tc>
                  <a:txBody>
                    <a:bodyPr/>
                    <a:lstStyle/>
                    <a:p>
                      <a:pPr marL="0" marR="0" algn="ctr">
                        <a:lnSpc>
                          <a:spcPct val="107000"/>
                        </a:lnSpc>
                        <a:spcBef>
                          <a:spcPts val="0"/>
                        </a:spcBef>
                        <a:spcAft>
                          <a:spcPts val="0"/>
                        </a:spcAft>
                      </a:pPr>
                      <a:r>
                        <a:rPr lang="en-US" sz="1800" b="1" dirty="0">
                          <a:solidFill>
                            <a:schemeClr val="tx1"/>
                          </a:solidFill>
                          <a:effectLst/>
                          <a:latin typeface="Gulim" panose="020B0600000101010101" pitchFamily="34" charset="-127"/>
                          <a:ea typeface="Gulim" panose="020B0600000101010101" pitchFamily="34" charset="-127"/>
                        </a:rPr>
                        <a:t>Developer OS</a:t>
                      </a:r>
                      <a:endParaRPr lang="en-US" sz="1800" b="1" dirty="0">
                        <a:solidFill>
                          <a:schemeClr val="tx1"/>
                        </a:solidFill>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6">
                  <a:txBody>
                    <a:bodyPr/>
                    <a:lstStyle/>
                    <a:p>
                      <a:pPr marL="0" marR="0" algn="ctr">
                        <a:lnSpc>
                          <a:spcPct val="107000"/>
                        </a:lnSpc>
                        <a:spcBef>
                          <a:spcPts val="0"/>
                        </a:spcBef>
                        <a:spcAft>
                          <a:spcPts val="0"/>
                        </a:spcAft>
                      </a:pPr>
                      <a:r>
                        <a:rPr lang="en-US" sz="1600" dirty="0">
                          <a:effectLst/>
                          <a:latin typeface="Gulim" panose="020B0600000101010101" pitchFamily="34" charset="-127"/>
                          <a:ea typeface="Gulim" panose="020B0600000101010101" pitchFamily="34" charset="-127"/>
                        </a:rPr>
                        <a:t>Linux</a:t>
                      </a:r>
                      <a:endParaRPr lang="en-US" sz="1600" dirty="0">
                        <a:effectLst/>
                        <a:latin typeface="Gulim" panose="020B0600000101010101" pitchFamily="34" charset="-127"/>
                        <a:ea typeface="Gulim" panose="020B0600000101010101" pitchFamily="34" charset="-127"/>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992611"/>
                  </a:ext>
                </a:extLst>
              </a:tr>
            </a:tbl>
          </a:graphicData>
        </a:graphic>
      </p:graphicFrame>
      <p:pic>
        <p:nvPicPr>
          <p:cNvPr id="18" name="Picture 17" descr="Icon&#10;&#10;Description automatically generated">
            <a:extLst>
              <a:ext uri="{FF2B5EF4-FFF2-40B4-BE49-F238E27FC236}">
                <a16:creationId xmlns:a16="http://schemas.microsoft.com/office/drawing/2014/main" id="{7647FDE8-70E7-4373-BEE3-E1B54282FF1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07349" y="3890181"/>
            <a:ext cx="894773" cy="596515"/>
          </a:xfrm>
          <a:prstGeom prst="rect">
            <a:avLst/>
          </a:prstGeom>
        </p:spPr>
      </p:pic>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3CB8020F-AABA-4811-88B2-41E127723C6D}" type="slidenum">
              <a:rPr lang="en-US" sz="1200" b="1" spc="-1" smtClean="0">
                <a:solidFill>
                  <a:srgbClr val="FFFFFF"/>
                </a:solidFill>
                <a:latin typeface="Gulim"/>
              </a:rPr>
              <a:t>57</a:t>
            </a:fld>
            <a:endParaRPr lang="en-US" sz="1200" b="0" strike="noStrike" spc="-1">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364193" y="115541"/>
            <a:ext cx="1149641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Developer Tools</a:t>
            </a:r>
            <a:endParaRPr lang="en-US" sz="4400" b="0" strike="noStrike" spc="-1" dirty="0">
              <a:solidFill>
                <a:schemeClr val="bg2"/>
              </a:solidFill>
              <a:latin typeface="Arial"/>
            </a:endParaRPr>
          </a:p>
        </p:txBody>
      </p:sp>
      <p:pic>
        <p:nvPicPr>
          <p:cNvPr id="4" name="Picture 3" descr="Logo, company name&#10;&#10;Description automatically generated">
            <a:extLst>
              <a:ext uri="{FF2B5EF4-FFF2-40B4-BE49-F238E27FC236}">
                <a16:creationId xmlns:a16="http://schemas.microsoft.com/office/drawing/2014/main" id="{5E47CE7D-5A80-4B60-A5B0-881B790CF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9099" y="1699246"/>
            <a:ext cx="905001" cy="357791"/>
          </a:xfrm>
          <a:prstGeom prst="rect">
            <a:avLst/>
          </a:prstGeom>
        </p:spPr>
      </p:pic>
      <p:pic>
        <p:nvPicPr>
          <p:cNvPr id="11" name="Picture 10" descr="Logo, company name&#10;&#10;Description automatically generated">
            <a:extLst>
              <a:ext uri="{FF2B5EF4-FFF2-40B4-BE49-F238E27FC236}">
                <a16:creationId xmlns:a16="http://schemas.microsoft.com/office/drawing/2014/main" id="{4C9369E6-22BE-46AE-9D5F-71F17C2B5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7349" y="2727259"/>
            <a:ext cx="828499" cy="327546"/>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C147CD47-2A41-4204-8386-2F687FD31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1512" y="3164804"/>
            <a:ext cx="967176" cy="54540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E5844EA0-8EF3-46CB-BF0F-7F2BA952E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3427" y="3183083"/>
            <a:ext cx="967176" cy="545399"/>
          </a:xfrm>
          <a:prstGeom prst="rect">
            <a:avLst/>
          </a:prstGeom>
        </p:spPr>
      </p:pic>
      <p:pic>
        <p:nvPicPr>
          <p:cNvPr id="15" name="Picture 14" descr="Icon&#10;&#10;Description automatically generated">
            <a:extLst>
              <a:ext uri="{FF2B5EF4-FFF2-40B4-BE49-F238E27FC236}">
                <a16:creationId xmlns:a16="http://schemas.microsoft.com/office/drawing/2014/main" id="{A5381E59-AAE5-4EFB-8B77-CF0A6F15AE3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46708" y="3768764"/>
            <a:ext cx="894773" cy="596515"/>
          </a:xfrm>
          <a:prstGeom prst="rect">
            <a:avLst/>
          </a:prstGeom>
        </p:spPr>
      </p:pic>
      <p:pic>
        <p:nvPicPr>
          <p:cNvPr id="19" name="Picture 18" descr="Icon&#10;&#10;Description automatically generated">
            <a:extLst>
              <a:ext uri="{FF2B5EF4-FFF2-40B4-BE49-F238E27FC236}">
                <a16:creationId xmlns:a16="http://schemas.microsoft.com/office/drawing/2014/main" id="{4B59D442-1D2D-4C03-90A1-912587BF377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171670" y="3768764"/>
            <a:ext cx="850492" cy="997768"/>
          </a:xfrm>
          <a:prstGeom prst="rect">
            <a:avLst/>
          </a:prstGeom>
        </p:spPr>
      </p:pic>
      <p:pic>
        <p:nvPicPr>
          <p:cNvPr id="22" name="Picture 21" descr="Logo&#10;&#10;Description automatically generated">
            <a:extLst>
              <a:ext uri="{FF2B5EF4-FFF2-40B4-BE49-F238E27FC236}">
                <a16:creationId xmlns:a16="http://schemas.microsoft.com/office/drawing/2014/main" id="{5FC50F34-A906-473C-B1D5-7E40411E22E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060100" y="2201286"/>
            <a:ext cx="1295000" cy="358615"/>
          </a:xfrm>
          <a:prstGeom prst="rect">
            <a:avLst/>
          </a:prstGeom>
        </p:spPr>
      </p:pic>
      <p:pic>
        <p:nvPicPr>
          <p:cNvPr id="28" name="Picture 27" descr="Icon&#10;&#10;Description automatically generated">
            <a:extLst>
              <a:ext uri="{FF2B5EF4-FFF2-40B4-BE49-F238E27FC236}">
                <a16:creationId xmlns:a16="http://schemas.microsoft.com/office/drawing/2014/main" id="{D38311A4-724C-4B75-BCC3-87F35BBBFA0C}"/>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981720" y="3768764"/>
            <a:ext cx="1974552" cy="1038050"/>
          </a:xfrm>
          <a:prstGeom prst="rect">
            <a:avLst/>
          </a:prstGeom>
        </p:spPr>
      </p:pic>
      <p:pic>
        <p:nvPicPr>
          <p:cNvPr id="30" name="Picture 29" descr="Logo&#10;&#10;Description automatically generated">
            <a:extLst>
              <a:ext uri="{FF2B5EF4-FFF2-40B4-BE49-F238E27FC236}">
                <a16:creationId xmlns:a16="http://schemas.microsoft.com/office/drawing/2014/main" id="{2BE8CC90-8276-4BF9-BE9C-D608CA0077C5}"/>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5587733" y="4824828"/>
            <a:ext cx="780052" cy="409121"/>
          </a:xfrm>
          <a:prstGeom prst="rect">
            <a:avLst/>
          </a:prstGeom>
        </p:spPr>
      </p:pic>
      <p:pic>
        <p:nvPicPr>
          <p:cNvPr id="33" name="Picture 32" descr="A picture containing text, businesscard, vector graphics&#10;&#10;Description automatically generated">
            <a:extLst>
              <a:ext uri="{FF2B5EF4-FFF2-40B4-BE49-F238E27FC236}">
                <a16:creationId xmlns:a16="http://schemas.microsoft.com/office/drawing/2014/main" id="{3C7CF52E-A3D6-4DB6-B430-0A6AB1EFAC8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241481" y="5343475"/>
            <a:ext cx="409122" cy="409122"/>
          </a:xfrm>
          <a:prstGeom prst="rect">
            <a:avLst/>
          </a:prstGeom>
        </p:spPr>
      </p:pic>
      <p:pic>
        <p:nvPicPr>
          <p:cNvPr id="36" name="Picture 35" descr="Icon&#10;&#10;Description automatically generated">
            <a:extLst>
              <a:ext uri="{FF2B5EF4-FFF2-40B4-BE49-F238E27FC236}">
                <a16:creationId xmlns:a16="http://schemas.microsoft.com/office/drawing/2014/main" id="{E20D243F-0CED-4DE3-AFC4-93803B1997B8}"/>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5773198" y="5334645"/>
            <a:ext cx="409121" cy="409121"/>
          </a:xfrm>
          <a:prstGeom prst="rect">
            <a:avLst/>
          </a:prstGeom>
        </p:spPr>
      </p:pic>
      <p:pic>
        <p:nvPicPr>
          <p:cNvPr id="39" name="Picture 38" descr="A picture containing text, businesscard, vector graphics&#10;&#10;Description automatically generated">
            <a:extLst>
              <a:ext uri="{FF2B5EF4-FFF2-40B4-BE49-F238E27FC236}">
                <a16:creationId xmlns:a16="http://schemas.microsoft.com/office/drawing/2014/main" id="{54DCC67E-B086-4910-B30F-D561D0C7307B}"/>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175664" y="5343475"/>
            <a:ext cx="409122" cy="409122"/>
          </a:xfrm>
          <a:prstGeom prst="rect">
            <a:avLst/>
          </a:prstGeom>
        </p:spPr>
      </p:pic>
      <p:pic>
        <p:nvPicPr>
          <p:cNvPr id="40" name="Picture 39" descr="Icon&#10;&#10;Description automatically generated">
            <a:extLst>
              <a:ext uri="{FF2B5EF4-FFF2-40B4-BE49-F238E27FC236}">
                <a16:creationId xmlns:a16="http://schemas.microsoft.com/office/drawing/2014/main" id="{EB0C8E3F-6315-408A-975F-45C71AA5E70B}"/>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6280226" y="5866000"/>
            <a:ext cx="496455" cy="595746"/>
          </a:xfrm>
          <a:prstGeom prst="rect">
            <a:avLst/>
          </a:prstGeom>
        </p:spPr>
      </p:pic>
    </p:spTree>
    <p:extLst>
      <p:ext uri="{BB962C8B-B14F-4D97-AF65-F5344CB8AC3E}">
        <p14:creationId xmlns:p14="http://schemas.microsoft.com/office/powerpoint/2010/main" val="1704233093"/>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AE06A1-761E-4D0F-9852-9FBD750F34B2}"/>
              </a:ext>
            </a:extLst>
          </p:cNvPr>
          <p:cNvGraphicFramePr>
            <a:graphicFrameLocks noGrp="1"/>
          </p:cNvGraphicFramePr>
          <p:nvPr>
            <p:extLst>
              <p:ext uri="{D42A27DB-BD31-4B8C-83A1-F6EECF244321}">
                <p14:modId xmlns:p14="http://schemas.microsoft.com/office/powerpoint/2010/main" val="2342941840"/>
              </p:ext>
            </p:extLst>
          </p:nvPr>
        </p:nvGraphicFramePr>
        <p:xfrm>
          <a:off x="1136072" y="1099126"/>
          <a:ext cx="10289309" cy="5173006"/>
        </p:xfrm>
        <a:graphic>
          <a:graphicData uri="http://schemas.openxmlformats.org/drawingml/2006/table">
            <a:tbl>
              <a:tblPr firstRow="1" firstCol="1" bandRow="1">
                <a:tableStyleId>{2D5ABB26-0587-4C30-8999-92F81FD0307C}</a:tableStyleId>
              </a:tblPr>
              <a:tblGrid>
                <a:gridCol w="2106505">
                  <a:extLst>
                    <a:ext uri="{9D8B030D-6E8A-4147-A177-3AD203B41FA5}">
                      <a16:colId xmlns:a16="http://schemas.microsoft.com/office/drawing/2014/main" val="2759514857"/>
                    </a:ext>
                  </a:extLst>
                </a:gridCol>
                <a:gridCol w="8182804">
                  <a:extLst>
                    <a:ext uri="{9D8B030D-6E8A-4147-A177-3AD203B41FA5}">
                      <a16:colId xmlns:a16="http://schemas.microsoft.com/office/drawing/2014/main" val="2952379237"/>
                    </a:ext>
                  </a:extLst>
                </a:gridCol>
              </a:tblGrid>
              <a:tr h="173503">
                <a:tc>
                  <a:txBody>
                    <a:bodyPr/>
                    <a:lstStyle/>
                    <a:p>
                      <a:pPr marL="0" marR="0" algn="l">
                        <a:lnSpc>
                          <a:spcPct val="107000"/>
                        </a:lnSpc>
                        <a:spcBef>
                          <a:spcPts val="0"/>
                        </a:spcBef>
                        <a:spcAft>
                          <a:spcPts val="0"/>
                        </a:spcAft>
                      </a:pPr>
                      <a:r>
                        <a:rPr lang="en-US" sz="1600" b="1" dirty="0">
                          <a:solidFill>
                            <a:schemeClr val="bg1"/>
                          </a:solidFill>
                          <a:effectLst/>
                        </a:rPr>
                        <a:t>Library</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Purpose and 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02216308"/>
                  </a:ext>
                </a:extLst>
              </a:tr>
              <a:tr h="1087268">
                <a:tc>
                  <a:txBody>
                    <a:bodyPr/>
                    <a:lstStyle/>
                    <a:p>
                      <a:pPr marL="0" marR="0" algn="l">
                        <a:lnSpc>
                          <a:spcPct val="107000"/>
                        </a:lnSpc>
                        <a:spcBef>
                          <a:spcPts val="0"/>
                        </a:spcBef>
                        <a:spcAft>
                          <a:spcPts val="0"/>
                        </a:spcAft>
                      </a:pPr>
                      <a:r>
                        <a:rPr lang="en-US" sz="1600" b="1" dirty="0">
                          <a:solidFill>
                            <a:schemeClr val="bg1"/>
                          </a:solidFill>
                          <a:effectLst/>
                        </a:rPr>
                        <a:t>3Dorfi</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3D model generation from images</a:t>
                      </a:r>
                    </a:p>
                    <a:p>
                      <a:pPr marL="0" marR="0" algn="l">
                        <a:lnSpc>
                          <a:spcPct val="107000"/>
                        </a:lnSpc>
                        <a:spcBef>
                          <a:spcPts val="0"/>
                        </a:spcBef>
                        <a:spcAft>
                          <a:spcPts val="0"/>
                        </a:spcAft>
                      </a:pPr>
                      <a:r>
                        <a:rPr lang="en-US" sz="1400" dirty="0">
                          <a:effectLst/>
                        </a:rPr>
                        <a:t>Useful for making the 3d models</a:t>
                      </a:r>
                    </a:p>
                    <a:p>
                      <a:pPr marL="0" marR="0" algn="l">
                        <a:lnSpc>
                          <a:spcPct val="107000"/>
                        </a:lnSpc>
                        <a:spcBef>
                          <a:spcPts val="0"/>
                        </a:spcBef>
                        <a:spcAft>
                          <a:spcPts val="0"/>
                        </a:spcAft>
                      </a:pPr>
                      <a:r>
                        <a:rPr lang="en-US" sz="1400" dirty="0">
                          <a:effectLst/>
                        </a:rPr>
                        <a:t>Java library?</a:t>
                      </a:r>
                      <a:br>
                        <a:rPr lang="en-US" sz="1400" dirty="0">
                          <a:effectLst/>
                        </a:rPr>
                      </a:br>
                      <a:r>
                        <a:rPr lang="en-US" sz="1400" dirty="0">
                          <a:effectLst/>
                        </a:rPr>
                        <a:t>We don’t know enough about this as to whether we can take code from this and use it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28056589"/>
                  </a:ext>
                </a:extLst>
              </a:tr>
              <a:tr h="173503">
                <a:tc>
                  <a:txBody>
                    <a:bodyPr/>
                    <a:lstStyle/>
                    <a:p>
                      <a:pPr marL="0" marR="0" algn="l">
                        <a:lnSpc>
                          <a:spcPct val="107000"/>
                        </a:lnSpc>
                        <a:spcBef>
                          <a:spcPts val="0"/>
                        </a:spcBef>
                        <a:spcAft>
                          <a:spcPts val="0"/>
                        </a:spcAft>
                      </a:pPr>
                      <a:r>
                        <a:rPr lang="en-US" sz="1600" b="1" dirty="0">
                          <a:solidFill>
                            <a:schemeClr val="bg1"/>
                          </a:solidFill>
                          <a:effectLst/>
                        </a:rPr>
                        <a:t>Java 3D</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Manipulation for 3D objects in java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6789190"/>
                  </a:ext>
                </a:extLst>
              </a:tr>
              <a:tr h="721762">
                <a:tc>
                  <a:txBody>
                    <a:bodyPr/>
                    <a:lstStyle/>
                    <a:p>
                      <a:pPr marL="0" marR="0" algn="l">
                        <a:lnSpc>
                          <a:spcPct val="107000"/>
                        </a:lnSpc>
                        <a:spcBef>
                          <a:spcPts val="0"/>
                        </a:spcBef>
                        <a:spcAft>
                          <a:spcPts val="0"/>
                        </a:spcAft>
                      </a:pPr>
                      <a:r>
                        <a:rPr lang="en-US" sz="1600" b="1">
                          <a:solidFill>
                            <a:schemeClr val="bg1"/>
                          </a:solidFill>
                          <a:effectLst/>
                        </a:rPr>
                        <a:t>AliceVision</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3d photogrammetry library that can reconstruct 3d models from images</a:t>
                      </a:r>
                    </a:p>
                    <a:p>
                      <a:pPr marL="0" marR="0" algn="l">
                        <a:lnSpc>
                          <a:spcPct val="107000"/>
                        </a:lnSpc>
                        <a:spcBef>
                          <a:spcPts val="0"/>
                        </a:spcBef>
                        <a:spcAft>
                          <a:spcPts val="0"/>
                        </a:spcAft>
                      </a:pPr>
                      <a:r>
                        <a:rPr lang="en-US" sz="1400" u="sng" dirty="0">
                          <a:effectLst/>
                          <a:hlinkClick r:id="rId2"/>
                        </a:rPr>
                        <a:t>https://github.com/alicevision/AliceVision</a:t>
                      </a:r>
                      <a:endParaRPr lang="en-US" sz="1400" dirty="0">
                        <a:effectLst/>
                      </a:endParaRPr>
                    </a:p>
                    <a:p>
                      <a:pPr marL="0" marR="0" algn="l">
                        <a:lnSpc>
                          <a:spcPct val="107000"/>
                        </a:lnSpc>
                        <a:spcBef>
                          <a:spcPts val="0"/>
                        </a:spcBef>
                        <a:spcAft>
                          <a:spcPts val="0"/>
                        </a:spcAft>
                      </a:pPr>
                      <a:r>
                        <a:rPr lang="en-US" sz="1400" dirty="0">
                          <a:effectLst/>
                        </a:rPr>
                        <a:t>downside is it is written in 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55757161"/>
                  </a:ext>
                </a:extLst>
              </a:tr>
              <a:tr h="904515">
                <a:tc>
                  <a:txBody>
                    <a:bodyPr/>
                    <a:lstStyle/>
                    <a:p>
                      <a:pPr marL="0" marR="0" algn="l">
                        <a:lnSpc>
                          <a:spcPct val="107000"/>
                        </a:lnSpc>
                        <a:spcBef>
                          <a:spcPts val="0"/>
                        </a:spcBef>
                        <a:spcAft>
                          <a:spcPts val="0"/>
                        </a:spcAft>
                      </a:pPr>
                      <a:r>
                        <a:rPr lang="en-US" sz="1600" b="1" dirty="0">
                          <a:solidFill>
                            <a:schemeClr val="bg1"/>
                          </a:solidFill>
                          <a:effectLst/>
                        </a:rPr>
                        <a:t>OpenCV</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Stands for Open Computer Vision</a:t>
                      </a:r>
                    </a:p>
                    <a:p>
                      <a:pPr marL="0" marR="0" algn="l">
                        <a:lnSpc>
                          <a:spcPct val="107000"/>
                        </a:lnSpc>
                        <a:spcBef>
                          <a:spcPts val="0"/>
                        </a:spcBef>
                        <a:spcAft>
                          <a:spcPts val="0"/>
                        </a:spcAft>
                      </a:pPr>
                      <a:r>
                        <a:rPr lang="en-US" sz="1400">
                          <a:effectLst/>
                        </a:rPr>
                        <a:t>May have java support</a:t>
                      </a:r>
                    </a:p>
                    <a:p>
                      <a:pPr marL="0" marR="0" algn="l">
                        <a:lnSpc>
                          <a:spcPct val="107000"/>
                        </a:lnSpc>
                        <a:spcBef>
                          <a:spcPts val="0"/>
                        </a:spcBef>
                        <a:spcAft>
                          <a:spcPts val="0"/>
                        </a:spcAft>
                      </a:pPr>
                      <a:r>
                        <a:rPr lang="en-US" sz="1400">
                          <a:effectLst/>
                        </a:rPr>
                        <a:t>Does 3d model generation and measurement of objects as well as other functions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33548745"/>
                  </a:ext>
                </a:extLst>
              </a:tr>
              <a:tr h="539009">
                <a:tc>
                  <a:txBody>
                    <a:bodyPr/>
                    <a:lstStyle/>
                    <a:p>
                      <a:pPr marL="0" marR="0" algn="l">
                        <a:lnSpc>
                          <a:spcPct val="107000"/>
                        </a:lnSpc>
                        <a:spcBef>
                          <a:spcPts val="0"/>
                        </a:spcBef>
                        <a:spcAft>
                          <a:spcPts val="0"/>
                        </a:spcAft>
                      </a:pPr>
                      <a:r>
                        <a:rPr lang="en-US" sz="1600" b="1">
                          <a:solidFill>
                            <a:schemeClr val="bg1"/>
                          </a:solidFill>
                          <a:effectLst/>
                        </a:rPr>
                        <a:t>Sumerian</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a:effectLst/>
                        </a:rPr>
                        <a:t>Amazon solution for 3d modeling in the browser.  Might be something to look at for replacement candidate for rendering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12809597"/>
                  </a:ext>
                </a:extLst>
              </a:tr>
              <a:tr h="356256">
                <a:tc>
                  <a:txBody>
                    <a:bodyPr/>
                    <a:lstStyle/>
                    <a:p>
                      <a:pPr marL="0" marR="0" algn="l">
                        <a:lnSpc>
                          <a:spcPct val="107000"/>
                        </a:lnSpc>
                        <a:spcBef>
                          <a:spcPts val="0"/>
                        </a:spcBef>
                        <a:spcAft>
                          <a:spcPts val="0"/>
                        </a:spcAft>
                      </a:pPr>
                      <a:r>
                        <a:rPr lang="en-US" sz="1600" b="1">
                          <a:solidFill>
                            <a:schemeClr val="bg1"/>
                          </a:solidFill>
                          <a:effectLst/>
                        </a:rPr>
                        <a:t>Avis Web API</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400" dirty="0">
                          <a:effectLst/>
                        </a:rPr>
                        <a:t>API for pulling data about Avis rentals into Load.IN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3638302"/>
                  </a:ext>
                </a:extLst>
              </a:tr>
              <a:tr h="356256">
                <a:tc>
                  <a:txBody>
                    <a:bodyPr/>
                    <a:lstStyle/>
                    <a:p>
                      <a:pPr marL="0" marR="0" algn="l">
                        <a:lnSpc>
                          <a:spcPct val="107000"/>
                        </a:lnSpc>
                        <a:spcBef>
                          <a:spcPts val="0"/>
                        </a:spcBef>
                        <a:spcAft>
                          <a:spcPts val="0"/>
                        </a:spcAft>
                      </a:pPr>
                      <a:r>
                        <a:rPr lang="en-US" sz="1600" b="1">
                          <a:solidFill>
                            <a:schemeClr val="bg1"/>
                          </a:solidFill>
                          <a:effectLst/>
                        </a:rPr>
                        <a:t>Budget Website</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3">
                  <a:txBody>
                    <a:bodyPr/>
                    <a:lstStyle/>
                    <a:p>
                      <a:pPr marL="0" marR="0" algn="l">
                        <a:lnSpc>
                          <a:spcPct val="107000"/>
                        </a:lnSpc>
                        <a:spcBef>
                          <a:spcPts val="0"/>
                        </a:spcBef>
                        <a:spcAft>
                          <a:spcPts val="0"/>
                        </a:spcAft>
                      </a:pPr>
                      <a:r>
                        <a:rPr lang="en-US" sz="1400" dirty="0">
                          <a:effectLst/>
                        </a:rPr>
                        <a:t>Website for a scrapper to pull in rental information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06093219"/>
                  </a:ext>
                </a:extLst>
              </a:tr>
              <a:tr h="356256">
                <a:tc>
                  <a:txBody>
                    <a:bodyPr/>
                    <a:lstStyle/>
                    <a:p>
                      <a:pPr marL="0" marR="0" algn="l">
                        <a:lnSpc>
                          <a:spcPct val="107000"/>
                        </a:lnSpc>
                        <a:spcBef>
                          <a:spcPts val="0"/>
                        </a:spcBef>
                        <a:spcAft>
                          <a:spcPts val="0"/>
                        </a:spcAft>
                      </a:pPr>
                      <a:r>
                        <a:rPr lang="en-US" sz="1600" b="1">
                          <a:solidFill>
                            <a:schemeClr val="bg1"/>
                          </a:solidFill>
                          <a:effectLst/>
                        </a:rPr>
                        <a:t>U-Haul Website</a:t>
                      </a:r>
                      <a:endParaRPr lang="en-US" sz="1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459886505"/>
                  </a:ext>
                </a:extLst>
              </a:tr>
              <a:tr h="356256">
                <a:tc>
                  <a:txBody>
                    <a:bodyPr/>
                    <a:lstStyle/>
                    <a:p>
                      <a:pPr marL="0" marR="0" algn="l">
                        <a:lnSpc>
                          <a:spcPct val="107000"/>
                        </a:lnSpc>
                        <a:spcBef>
                          <a:spcPts val="0"/>
                        </a:spcBef>
                        <a:spcAft>
                          <a:spcPts val="0"/>
                        </a:spcAft>
                      </a:pPr>
                      <a:r>
                        <a:rPr lang="en-US" sz="1600" b="1" dirty="0">
                          <a:solidFill>
                            <a:schemeClr val="bg1"/>
                          </a:solidFill>
                          <a:effectLst/>
                        </a:rPr>
                        <a:t>Penske Website</a:t>
                      </a:r>
                      <a:endPar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9485" marR="59485" marT="0" marB="0"/>
                </a:tc>
                <a:extLst>
                  <a:ext uri="{0D108BD9-81ED-4DB2-BD59-A6C34878D82A}">
                    <a16:rowId xmlns:a16="http://schemas.microsoft.com/office/drawing/2014/main" val="2273569312"/>
                  </a:ext>
                </a:extLst>
              </a:tr>
            </a:tbl>
          </a:graphicData>
        </a:graphic>
      </p:graphicFrame>
      <p:sp>
        <p:nvSpPr>
          <p:cNvPr id="5" name="TextBox 4">
            <a:extLst>
              <a:ext uri="{FF2B5EF4-FFF2-40B4-BE49-F238E27FC236}">
                <a16:creationId xmlns:a16="http://schemas.microsoft.com/office/drawing/2014/main" id="{434D979A-8F95-4EB5-BDB9-E14D17044F08}"/>
              </a:ext>
            </a:extLst>
          </p:cNvPr>
          <p:cNvSpPr txBox="1"/>
          <p:nvPr/>
        </p:nvSpPr>
        <p:spPr>
          <a:xfrm>
            <a:off x="382978" y="145352"/>
            <a:ext cx="11431908" cy="701731"/>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defPPr>
              <a:defRPr lang="en-US"/>
            </a:defPPr>
            <a:lvl1pPr>
              <a:lnSpc>
                <a:spcPct val="90000"/>
              </a:lnSpc>
              <a:defRPr sz="4400" spc="-1">
                <a:solidFill>
                  <a:schemeClr val="bg2"/>
                </a:solidFill>
                <a:latin typeface="Gulim"/>
                <a:ea typeface="DejaVu Sans"/>
              </a:defRPr>
            </a:lvl1pPr>
          </a:lstStyle>
          <a:p>
            <a:r>
              <a:rPr lang="en-US" dirty="0"/>
              <a:t>3RD Party Tools</a:t>
            </a:r>
          </a:p>
        </p:txBody>
      </p:sp>
      <p:sp>
        <p:nvSpPr>
          <p:cNvPr id="2" name="CustomShape 3">
            <a:extLst>
              <a:ext uri="{FF2B5EF4-FFF2-40B4-BE49-F238E27FC236}">
                <a16:creationId xmlns:a16="http://schemas.microsoft.com/office/drawing/2014/main" id="{82B742EC-42A7-4707-86B7-FE0BC96BE903}"/>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466FF3BB-0F1F-405F-8FAA-511CDB4F7CED}" type="slidenum">
              <a:rPr lang="en-US" sz="1200" b="1" spc="-1" smtClean="0">
                <a:solidFill>
                  <a:srgbClr val="FFFFFF"/>
                </a:solidFill>
                <a:latin typeface="Gulim"/>
              </a:rPr>
              <a:t>58</a:t>
            </a:fld>
            <a:endParaRPr lang="en-US" sz="1200" b="0" strike="noStrike" spc="-1">
              <a:latin typeface="Arial"/>
            </a:endParaRPr>
          </a:p>
        </p:txBody>
      </p:sp>
      <p:sp>
        <p:nvSpPr>
          <p:cNvPr id="3" name="CustomShape 6">
            <a:extLst>
              <a:ext uri="{FF2B5EF4-FFF2-40B4-BE49-F238E27FC236}">
                <a16:creationId xmlns:a16="http://schemas.microsoft.com/office/drawing/2014/main" id="{4503ED75-40EC-41D3-BF16-C0784E5D6293}"/>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1958493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017F7-D2E8-4301-BD75-75633978B665}" type="slidenum">
              <a:rPr lang="en-US" sz="1200" b="1" spc="-1" smtClean="0">
                <a:solidFill>
                  <a:srgbClr val="FFFFFF"/>
                </a:solidFill>
                <a:latin typeface="Gulim"/>
              </a:rPr>
              <a:t>59</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12/3/2020</a:t>
            </a:fld>
            <a:endParaRPr lang="en-US" sz="1200" b="0" strike="noStrike" spc="-1">
              <a:latin typeface="Arial"/>
            </a:endParaRPr>
          </a:p>
        </p:txBody>
      </p:sp>
      <p:graphicFrame>
        <p:nvGraphicFramePr>
          <p:cNvPr id="775" name="Table 4"/>
          <p:cNvGraphicFramePr/>
          <p:nvPr>
            <p:extLst>
              <p:ext uri="{D42A27DB-BD31-4B8C-83A1-F6EECF244321}">
                <p14:modId xmlns:p14="http://schemas.microsoft.com/office/powerpoint/2010/main" val="2640688389"/>
              </p:ext>
            </p:extLst>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41841" y="12048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Technical Risks</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C9955333-A8B6-4C18-BE12-C670FB98F2D8}"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06"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6</a:t>
            </a:r>
            <a:endParaRPr lang="en-US"/>
          </a:p>
        </p:txBody>
      </p:sp>
      <p:graphicFrame>
        <p:nvGraphicFramePr>
          <p:cNvPr id="607" name="Chart 6"/>
          <p:cNvGraphicFramePr/>
          <p:nvPr/>
        </p:nvGraphicFramePr>
        <p:xfrm>
          <a:off x="324000" y="1044360"/>
          <a:ext cx="5771520" cy="2742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8" name="Chart 8"/>
          <p:cNvGraphicFramePr/>
          <p:nvPr/>
        </p:nvGraphicFramePr>
        <p:xfrm>
          <a:off x="324000" y="3638520"/>
          <a:ext cx="5771520" cy="27424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09" name="Chart 9"/>
          <p:cNvGraphicFramePr/>
          <p:nvPr/>
        </p:nvGraphicFramePr>
        <p:xfrm>
          <a:off x="6377760" y="1299600"/>
          <a:ext cx="5186520" cy="4975200"/>
        </p:xfrm>
        <a:graphic>
          <a:graphicData uri="http://schemas.openxmlformats.org/drawingml/2006/chart">
            <c:chart xmlns:c="http://schemas.openxmlformats.org/drawingml/2006/chart" xmlns:r="http://schemas.openxmlformats.org/officeDocument/2006/relationships" r:id="rId5"/>
          </a:graphicData>
        </a:graphic>
      </p:graphicFrame>
      <p:sp>
        <p:nvSpPr>
          <p:cNvPr id="11" name="CustomShape 5">
            <a:extLst>
              <a:ext uri="{FF2B5EF4-FFF2-40B4-BE49-F238E27FC236}">
                <a16:creationId xmlns:a16="http://schemas.microsoft.com/office/drawing/2014/main" id="{E6FBDCF8-0503-4615-B860-77ECA88B23ED}"/>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12" name="CustomShape 2">
            <a:extLst>
              <a:ext uri="{FF2B5EF4-FFF2-40B4-BE49-F238E27FC236}">
                <a16:creationId xmlns:a16="http://schemas.microsoft.com/office/drawing/2014/main" id="{F190DF00-AA14-4D54-B1F6-0D49AC7BE0AA}"/>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Professional Movers are Costly</a:t>
            </a:r>
            <a:endParaRPr lang="en-US" sz="4400" b="0" strike="noStrike" spc="-1">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7096BCD-5955-4C70-A859-E9F55B363EAB}" type="slidenum">
              <a:rPr lang="en-US" sz="1200" b="1" spc="-1" smtClean="0">
                <a:solidFill>
                  <a:srgbClr val="FFFFFF"/>
                </a:solidFill>
                <a:latin typeface="Gulim"/>
              </a:rPr>
              <a:t>60</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783" name="CustomShape 5"/>
          <p:cNvSpPr/>
          <p:nvPr/>
        </p:nvSpPr>
        <p:spPr>
          <a:xfrm>
            <a:off x="6819840" y="755628"/>
            <a:ext cx="5099040" cy="557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End user is inexperienced with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C-1 Mitigation: Implement a tutorial on how to use the application and provide a help feature.</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End user finds UI challenging to operate.</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C-2 Mitigation: Implement analytics for tracking when a user stop using the application.</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End users are not satisfied with the recommendations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C-3 Mitigation: Implement a customer feedback feature that allows the users to disclose his/her issues with the applications.</a:t>
            </a:r>
            <a:endParaRPr lang="en-US" sz="1800" b="0" strike="noStrike" spc="-1" dirty="0">
              <a:latin typeface="Arial"/>
            </a:endParaRPr>
          </a:p>
          <a:p>
            <a:pPr>
              <a:lnSpc>
                <a:spcPct val="100000"/>
              </a:lnSpc>
            </a:pPr>
            <a:r>
              <a:rPr lang="en-US" sz="1800" b="0" strike="noStrike" spc="-1" dirty="0">
                <a:solidFill>
                  <a:srgbClr val="FFFFFF"/>
                </a:solidFill>
                <a:latin typeface="Calibri"/>
                <a:ea typeface="DejaVu Sans"/>
              </a:rPr>
              <a:t> </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End user doesn’t follow the guidelines of the application.</a:t>
            </a:r>
            <a:endParaRPr lang="en-US" sz="1800" b="0" strike="noStrike" spc="-1" dirty="0">
              <a:latin typeface="Arial"/>
            </a:endParaRPr>
          </a:p>
          <a:p>
            <a:pPr marL="285840" indent="-285120">
              <a:lnSpc>
                <a:spcPct val="100000"/>
              </a:lnSpc>
              <a:buClr>
                <a:srgbClr val="FFFFFF"/>
              </a:buClr>
              <a:buFont typeface="Arial"/>
              <a:buChar char="•"/>
            </a:pPr>
            <a:r>
              <a:rPr lang="en-US" sz="1800" b="0" strike="noStrike" spc="-1" dirty="0">
                <a:solidFill>
                  <a:srgbClr val="FFFFFF"/>
                </a:solidFill>
                <a:latin typeface="Calibri"/>
                <a:ea typeface="DejaVu Sans"/>
              </a:rPr>
              <a:t>C-4 Mitigation: Implement a feature that allows the user to repeat/reset certain steps in the application as they progress.</a:t>
            </a:r>
            <a:endParaRPr lang="en-US" sz="1800" b="0" strike="noStrike" spc="-1" dirty="0">
              <a:latin typeface="Arial"/>
            </a:endParaRP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024657410"/>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000000"/>
                          </a:solidFill>
                          <a:latin typeface="Calibri"/>
                          <a:ea typeface="Calibri"/>
                        </a:rPr>
                        <a:t>C-1</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r>
                        <a:rPr lang="en-US" sz="1200" b="0" strike="noStrike" spc="-1">
                          <a:solidFill>
                            <a:srgbClr val="000000"/>
                          </a:solidFill>
                          <a:latin typeface="Calibri"/>
                          <a:ea typeface="Calibri"/>
                        </a:rPr>
                        <a:t>C-2</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Arial"/>
                          <a:ea typeface="DejaVu Sans"/>
                        </a:rPr>
                        <a:t>C-3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C-4</a:t>
                      </a: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40756" y="10320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Customer Risks</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70942A8-28DB-4A3B-934B-03920103B4AF}" type="slidenum">
              <a:rPr lang="en-US" sz="1200" b="1" spc="-1" smtClean="0">
                <a:solidFill>
                  <a:srgbClr val="FFFFFF"/>
                </a:solidFill>
                <a:latin typeface="Gulim"/>
              </a:rPr>
              <a:t>61</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781" name="CustomShape 3"/>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Load.In – Design </a:t>
            </a:r>
            <a:endParaRPr lang="en-US" sz="1200" b="0" strike="noStrike" spc="-1" dirty="0">
              <a:latin typeface="Arial"/>
            </a:endParaRPr>
          </a:p>
        </p:txBody>
      </p:sp>
      <p:sp>
        <p:nvSpPr>
          <p:cNvPr id="783" name="CustomShape 5"/>
          <p:cNvSpPr/>
          <p:nvPr/>
        </p:nvSpPr>
        <p:spPr>
          <a:xfrm>
            <a:off x="6819840" y="993600"/>
            <a:ext cx="50990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S-1: End user want to ensure the pictures taken of personal information doesn’t fall into the wrong hands.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S-1 Mitigation: During the feedback stage after a move, have the end user have the ability to delete personal information collected during the move. </a:t>
            </a:r>
          </a:p>
          <a:p>
            <a:r>
              <a:rPr lang="en-US" dirty="0">
                <a:solidFill>
                  <a:schemeClr val="bg1"/>
                </a:solidFill>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S-2: End user wants to ensure his/her data isn’t being collected for nefarious purposes.</a:t>
            </a:r>
          </a:p>
          <a:p>
            <a:pPr marL="285750" lvl="0" indent="-285750">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S-2 Mitigation: Allow the end user to opt out of the analytics program inside of the user settings and disclose what his/her data is being used for.</a:t>
            </a:r>
          </a:p>
        </p:txBody>
      </p:sp>
      <p:pic>
        <p:nvPicPr>
          <p:cNvPr id="784" name="Picture 7" descr="Chart&#10;&#10;Description automatically generated"/>
          <p:cNvPicPr/>
          <p:nvPr/>
        </p:nvPicPr>
        <p:blipFill>
          <a:blip r:embed="rId3"/>
          <a:stretch/>
        </p:blipFill>
        <p:spPr>
          <a:xfrm>
            <a:off x="348840" y="1117440"/>
            <a:ext cx="6241320" cy="4321440"/>
          </a:xfrm>
          <a:prstGeom prst="rect">
            <a:avLst/>
          </a:prstGeom>
          <a:ln>
            <a:noFill/>
          </a:ln>
        </p:spPr>
      </p:pic>
      <p:graphicFrame>
        <p:nvGraphicFramePr>
          <p:cNvPr id="785" name="Table 6"/>
          <p:cNvGraphicFramePr/>
          <p:nvPr>
            <p:extLst>
              <p:ext uri="{D42A27DB-BD31-4B8C-83A1-F6EECF244321}">
                <p14:modId xmlns:p14="http://schemas.microsoft.com/office/powerpoint/2010/main" val="2307335266"/>
              </p:ext>
            </p:extLst>
          </p:nvPr>
        </p:nvGraphicFramePr>
        <p:xfrm>
          <a:off x="279000" y="993600"/>
          <a:ext cx="6471000" cy="467076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60948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388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58860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endParaRPr lang="en-US"/>
                    </a:p>
                  </a:txBody>
                  <a:tcPr marL="68400" marR="68400">
                    <a:solidFill>
                      <a:srgbClr val="FF0000"/>
                    </a:solidFill>
                  </a:tcPr>
                </a:tc>
                <a:extLst>
                  <a:ext uri="{0D108BD9-81ED-4DB2-BD59-A6C34878D82A}">
                    <a16:rowId xmlns:a16="http://schemas.microsoft.com/office/drawing/2014/main" val="10002"/>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49104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5260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r>
                        <a:rPr lang="en-US" sz="1400"/>
                        <a:t>S-1,S-2</a:t>
                      </a: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0228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98172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4"/>
          <a:stretch/>
        </p:blipFill>
        <p:spPr>
          <a:xfrm>
            <a:off x="390600" y="4779720"/>
            <a:ext cx="5945040" cy="744840"/>
          </a:xfrm>
          <a:prstGeom prst="rect">
            <a:avLst/>
          </a:prstGeom>
          <a:ln>
            <a:noFill/>
          </a:ln>
        </p:spPr>
      </p:pic>
      <p:sp>
        <p:nvSpPr>
          <p:cNvPr id="2" name="CustomShape 2">
            <a:extLst>
              <a:ext uri="{FF2B5EF4-FFF2-40B4-BE49-F238E27FC236}">
                <a16:creationId xmlns:a16="http://schemas.microsoft.com/office/drawing/2014/main" id="{EA833DB0-2F11-4772-91E5-901E3E6B6B12}"/>
              </a:ext>
            </a:extLst>
          </p:cNvPr>
          <p:cNvSpPr/>
          <p:nvPr/>
        </p:nvSpPr>
        <p:spPr>
          <a:xfrm>
            <a:off x="838081" y="129053"/>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Security Risks</a:t>
            </a:r>
          </a:p>
        </p:txBody>
      </p:sp>
    </p:spTree>
    <p:extLst>
      <p:ext uri="{BB962C8B-B14F-4D97-AF65-F5344CB8AC3E}">
        <p14:creationId xmlns:p14="http://schemas.microsoft.com/office/powerpoint/2010/main" val="3796267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2"/>
          <p:cNvSpPr txBox="1"/>
          <p:nvPr/>
        </p:nvSpPr>
        <p:spPr>
          <a:xfrm>
            <a:off x="838080" y="1825560"/>
            <a:ext cx="5257440" cy="4350960"/>
          </a:xfrm>
          <a:prstGeom prst="rect">
            <a:avLst/>
          </a:prstGeom>
          <a:noFill/>
          <a:ln>
            <a:noFill/>
          </a:ln>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DIY Movers are faced with many logistical difficulties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Properly loading truck</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Protecting valuables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Finding the best deal</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Keeping track of every box</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All during an already stressful life event!</a:t>
            </a:r>
          </a:p>
        </p:txBody>
      </p:sp>
      <p:sp>
        <p:nvSpPr>
          <p:cNvPr id="794" name="TextShape 3"/>
          <p:cNvSpPr txBox="1"/>
          <p:nvPr/>
        </p:nvSpPr>
        <p:spPr>
          <a:xfrm>
            <a:off x="838080" y="6311880"/>
            <a:ext cx="2742840" cy="545760"/>
          </a:xfrm>
          <a:prstGeom prst="rect">
            <a:avLst/>
          </a:prstGeom>
          <a:noFill/>
          <a:ln>
            <a:noFill/>
          </a:ln>
        </p:spPr>
        <p:txBody>
          <a:bodyPr anchor="ctr">
            <a:noAutofit/>
          </a:bodyPr>
          <a:lstStyle/>
          <a:p>
            <a:pPr>
              <a:lnSpc>
                <a:spcPct val="100000"/>
              </a:lnSpc>
              <a:tabLst>
                <a:tab pos="0" algn="l"/>
              </a:tabLst>
            </a:pPr>
            <a:fld id="{BC2F8692-E78D-429D-A414-E024414C9AFA}" type="datetime1">
              <a:rPr lang="en-US" sz="1200" b="1" strike="noStrike" spc="-1">
                <a:solidFill>
                  <a:srgbClr val="FFFFFF"/>
                </a:solidFill>
                <a:latin typeface="Gulim"/>
              </a:rPr>
              <a:t>12/3/2020</a:t>
            </a:fld>
            <a:endParaRPr lang="en-US" sz="1200" b="0" strike="noStrike" spc="-1">
              <a:latin typeface="Times New Roman"/>
            </a:endParaRPr>
          </a:p>
        </p:txBody>
      </p:sp>
      <p:sp>
        <p:nvSpPr>
          <p:cNvPr id="795" name="TextShape 4"/>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796" name="TextShape 5"/>
          <p:cNvSpPr txBox="1"/>
          <p:nvPr/>
        </p:nvSpPr>
        <p:spPr>
          <a:xfrm>
            <a:off x="8610480" y="6311880"/>
            <a:ext cx="2742840" cy="545760"/>
          </a:xfrm>
          <a:prstGeom prst="rect">
            <a:avLst/>
          </a:prstGeom>
          <a:noFill/>
          <a:ln>
            <a:noFill/>
          </a:ln>
        </p:spPr>
        <p:txBody>
          <a:bodyPr lIns="91440" tIns="45720" rIns="91440" bIns="45720" anchor="ctr">
            <a:noAutofit/>
          </a:bodyPr>
          <a:lstStyle/>
          <a:p>
            <a:pPr algn="r">
              <a:lnSpc>
                <a:spcPct val="100000"/>
              </a:lnSpc>
              <a:tabLst>
                <a:tab pos="0" algn="l"/>
              </a:tabLst>
            </a:pPr>
            <a:fld id="{C968FBE5-5EB0-41B9-A847-72F8EE42B999}" type="slidenum">
              <a:rPr lang="en-US" sz="1200" b="1" spc="-1" smtClean="0">
                <a:solidFill>
                  <a:srgbClr val="FFFFFF"/>
                </a:solidFill>
                <a:latin typeface="Gulim"/>
              </a:rPr>
              <a:t>62</a:t>
            </a:fld>
            <a:endParaRPr lang="en-US" sz="1200" b="0" strike="noStrike" spc="-1">
              <a:latin typeface="Times New Roman"/>
            </a:endParaRPr>
          </a:p>
        </p:txBody>
      </p:sp>
      <p:sp>
        <p:nvSpPr>
          <p:cNvPr id="797" name="CustomShape 6"/>
          <p:cNvSpPr/>
          <p:nvPr/>
        </p:nvSpPr>
        <p:spPr>
          <a:xfrm>
            <a:off x="5897160" y="1825560"/>
            <a:ext cx="5257440" cy="4350960"/>
          </a:xfrm>
          <a:prstGeom prst="rect">
            <a:avLst/>
          </a:prstGeom>
          <a:noFill/>
          <a:ln>
            <a:noFill/>
          </a:ln>
        </p:spPr>
        <p:style>
          <a:lnRef idx="0">
            <a:scrgbClr r="0" g="0" b="0"/>
          </a:lnRef>
          <a:fillRef idx="0">
            <a:scrgbClr r="0" g="0" b="0"/>
          </a:fillRef>
          <a:effectRef idx="0">
            <a:scrgbClr r="0" g="0" b="0"/>
          </a:effectRef>
          <a:fontRef idx="minor"/>
        </p:style>
        <p:txBody>
          <a:bodyPr>
            <a:normAutofit lnSpcReduction="1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Load.In will provide customized expert instructions</a:t>
            </a:r>
            <a:endParaRPr lang="en-US" sz="28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Truck loading instructions based on photogrammetry</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Cost minimization based on input data</a:t>
            </a:r>
            <a:endParaRPr lang="en-US" sz="2400" b="0" strike="noStrike" spc="-1">
              <a:latin typeface="Arial"/>
            </a:endParaRP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Map of truck available to assist in finding boxes</a:t>
            </a:r>
          </a:p>
          <a:p>
            <a:pPr marL="685800" lvl="1" indent="-228240">
              <a:lnSpc>
                <a:spcPct val="90000"/>
              </a:lnSpc>
              <a:spcBef>
                <a:spcPts val="499"/>
              </a:spcBef>
              <a:buClr>
                <a:srgbClr val="FFFFFF"/>
              </a:buClr>
              <a:buFont typeface="Arial"/>
              <a:buChar char="•"/>
            </a:pPr>
            <a:r>
              <a:rPr lang="en-US" sz="2400" spc="-1">
                <a:solidFill>
                  <a:srgbClr val="FFFFFF"/>
                </a:solidFill>
                <a:latin typeface="Gulim"/>
              </a:rPr>
              <a:t>Provide unique insights to moves due to captured analytics</a:t>
            </a:r>
            <a:endParaRPr lang="en-US" sz="2400" b="0" strike="noStrike" spc="-1">
              <a:latin typeface="Arial"/>
            </a:endParaRPr>
          </a:p>
        </p:txBody>
      </p:sp>
      <p:sp>
        <p:nvSpPr>
          <p:cNvPr id="8" name="CustomShape 2">
            <a:extLst>
              <a:ext uri="{FF2B5EF4-FFF2-40B4-BE49-F238E27FC236}">
                <a16:creationId xmlns:a16="http://schemas.microsoft.com/office/drawing/2014/main" id="{3A1596EE-93DC-4694-864D-CC86AA377260}"/>
              </a:ext>
            </a:extLst>
          </p:cNvPr>
          <p:cNvSpPr/>
          <p:nvPr/>
        </p:nvSpPr>
        <p:spPr>
          <a:xfrm>
            <a:off x="838080" y="22430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Conclusion</a:t>
            </a:r>
            <a:endParaRPr lang="en-US" sz="4400" b="0" strike="noStrike"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63</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634000" y="2640600"/>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Sources:</a:t>
            </a:r>
            <a:endParaRPr lang="en-US" sz="4400" b="0" strike="noStrike" spc="-1">
              <a:solidFill>
                <a:schemeClr val="bg1"/>
              </a:solidFill>
              <a:latin typeface="Arial"/>
            </a:endParaRPr>
          </a:p>
        </p:txBody>
      </p:sp>
      <p:sp>
        <p:nvSpPr>
          <p:cNvPr id="812"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F8787D31-76A3-45AE-8E4E-34ECBD8EF412}" type="slidenum">
              <a:rPr lang="en-US" sz="1200" b="1" spc="-1" smtClean="0">
                <a:solidFill>
                  <a:srgbClr val="FFFFFF"/>
                </a:solidFill>
                <a:latin typeface="Gulim"/>
              </a:rPr>
              <a:t>64</a:t>
            </a:fld>
            <a:endParaRPr lang="en-US" sz="1200" b="0" strike="noStrike" spc="-1">
              <a:latin typeface="Arial"/>
            </a:endParaRPr>
          </a:p>
        </p:txBody>
      </p:sp>
      <p:sp>
        <p:nvSpPr>
          <p:cNvPr id="813"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Top 5 Moving Mistakes Across America. (2019, August 13). Article. https://www.article.com/blog/top-5-moving-mistakes/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Economy Moving &amp; Storage, LLC. (2015, January 4). How to properly pack and load a moving truck- Movers Cincinnati. YouTube. https://www.youtube.com/watch?v=rjmofUZOdwo&amp;feature=youtu.be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(n.d.). Optimizing &amp; Machining | </a:t>
            </a:r>
            <a:r>
              <a:rPr lang="en-US" sz="1200" b="0" strike="noStrike" spc="-1" err="1">
                <a:solidFill>
                  <a:schemeClr val="bg1"/>
                </a:solidFill>
                <a:latin typeface="Gulim"/>
                <a:ea typeface="DejaVu Sans"/>
              </a:rPr>
              <a:t>CADCode</a:t>
            </a:r>
            <a:r>
              <a:rPr lang="en-US" sz="1200" b="0" strike="noStrike" spc="-1">
                <a:solidFill>
                  <a:schemeClr val="bg1"/>
                </a:solidFill>
                <a:latin typeface="Gulim"/>
                <a:ea typeface="DejaVu Sans"/>
              </a:rPr>
              <a:t> Systems. </a:t>
            </a:r>
            <a:r>
              <a:rPr lang="en-US" sz="1200" b="0" strike="noStrike" spc="-1" err="1">
                <a:solidFill>
                  <a:schemeClr val="bg1"/>
                </a:solidFill>
                <a:latin typeface="Gulim"/>
                <a:ea typeface="DejaVu Sans"/>
              </a:rPr>
              <a:t>CADCode.Com</a:t>
            </a:r>
            <a:r>
              <a:rPr lang="en-US" sz="1200" b="0" strike="noStrike" spc="-1">
                <a:solidFill>
                  <a:schemeClr val="bg1"/>
                </a:solidFill>
                <a:latin typeface="Gulim"/>
                <a:ea typeface="DejaVu Sans"/>
              </a:rPr>
              <a:t>. Retrieved September 20, 2020, from https://www.cadcode.com/category/categories/optimizing-machining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Dube, E. (2020, September 20). OPTIMIZING THREE-DIMENSIONAL BIN PACKING THROUGH SIMULATION. Semantics Scholar. https://www.semanticscholar.org/paper/OPTIMIZING-THREE-DIMENSIONAL-BIN-PACKING-THROUGH-Dube/bb9986af2f26f7726fcef1bc684eac8239c9b853#references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Knoblauch, M. (2019, May 8). One in ten Americans would prefer a week in jail over moving. New York Post. https://nypost.com/2019/05/08/one-in-ten-americans-would-prefer-a-week-in-jail-over-moving/</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The American Institute of Stress. (n.d.). The Holmes-Rahe Stress Inventory PDF. Retrieved September 20, 2020, from https://www.stress.org/wp-content/uploads/2019/04/stress-inventory-1.pdf</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Wood, T. (2020, January 6). Moving Industry Statistics. </a:t>
            </a:r>
            <a:r>
              <a:rPr lang="en-US" sz="1200" b="0" strike="noStrike" spc="-1" err="1">
                <a:solidFill>
                  <a:schemeClr val="bg1"/>
                </a:solidFill>
                <a:latin typeface="Gulim"/>
                <a:ea typeface="DejaVu Sans"/>
              </a:rPr>
              <a:t>MoveBuddha</a:t>
            </a:r>
            <a:r>
              <a:rPr lang="en-US" sz="1200" b="0" strike="noStrike" spc="-1">
                <a:solidFill>
                  <a:schemeClr val="bg1"/>
                </a:solidFill>
                <a:latin typeface="Gulim"/>
                <a:ea typeface="DejaVu Sans"/>
              </a:rPr>
              <a:t>. https://www.movebuddha.com/blog/moving-industry-statistics/</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Nat and Friends. (2017, April 18). Google Earth’s Incredible 3D Imagery, Explained. YouTube. https://www.youtube.com/watch?v=suo_aUTUpps&amp;feature=youtu.be</a:t>
            </a:r>
            <a:endParaRPr lang="en-US" sz="1200" b="0" strike="noStrike" spc="-1">
              <a:solidFill>
                <a:schemeClr val="bg1"/>
              </a:solidFill>
              <a:latin typeface="Arial"/>
            </a:endParaRPr>
          </a:p>
          <a:p>
            <a:pPr marL="342900" indent="-342265">
              <a:lnSpc>
                <a:spcPct val="150000"/>
              </a:lnSpc>
              <a:buClr>
                <a:srgbClr val="5F5F5F"/>
              </a:buClr>
              <a:buFont typeface="Arial"/>
              <a:buChar char="•"/>
            </a:pPr>
            <a:r>
              <a:rPr lang="en-US" sz="1200" b="0" strike="noStrike" spc="-1">
                <a:solidFill>
                  <a:schemeClr val="bg1"/>
                </a:solidFill>
                <a:latin typeface="Gulim"/>
                <a:ea typeface="DejaVu Sans"/>
              </a:rPr>
              <a:t>Collins, T. (2018, April 20). A Look Into Photogrammetry and Video Games - Tiger Collins. Medium. https://medium.com/@homicidalnacho/a-look-into-photogrammetry-and-video-games-71d602f51c31</a:t>
            </a:r>
            <a:br/>
            <a:r>
              <a:rPr lang="en-US" sz="1200" spc="-1">
                <a:solidFill>
                  <a:srgbClr val="5F5F5F"/>
                </a:solidFill>
                <a:latin typeface="Gulim"/>
              </a:rPr>
              <a:t> </a:t>
            </a:r>
            <a:endParaRPr lang="en-US" sz="1200" b="0" strike="noStrike" spc="-1">
              <a:latin typeface="Arial"/>
            </a:endParaRPr>
          </a:p>
          <a:p>
            <a:pPr>
              <a:lnSpc>
                <a:spcPct val="150000"/>
              </a:lnSpc>
            </a:pPr>
            <a:endParaRPr lang="en-US" sz="1200" b="0" strike="noStrike" spc="-1">
              <a:latin typeface="Arial"/>
            </a:endParaRPr>
          </a:p>
          <a:p>
            <a:pPr>
              <a:lnSpc>
                <a:spcPct val="150000"/>
              </a:lnSpc>
            </a:pPr>
            <a:endParaRPr lang="en-US" sz="1200" b="0" strike="noStrike" spc="-1">
              <a:latin typeface="Arial"/>
            </a:endParaRPr>
          </a:p>
        </p:txBody>
      </p:sp>
      <p:sp>
        <p:nvSpPr>
          <p:cNvPr id="814"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8CDAF32-9D53-4D04-85FC-696CCC08B7C7}"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815"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dirty="0">
                <a:solidFill>
                  <a:srgbClr val="FFFFFF"/>
                </a:solidFill>
                <a:latin typeface="Gulim"/>
                <a:ea typeface="DejaVu Sans"/>
              </a:rPr>
              <a:t>CS 410 – Team Yellow – Load.In - Design</a:t>
            </a:r>
            <a:endParaRPr lang="en-US" sz="1200" b="0" strike="noStrike" spc="-1" dirty="0">
              <a:latin typeface="Arial"/>
            </a:endParaRPr>
          </a:p>
        </p:txBody>
      </p:sp>
      <p:sp>
        <p:nvSpPr>
          <p:cNvPr id="2" name="CustomShape 2">
            <a:extLst>
              <a:ext uri="{FF2B5EF4-FFF2-40B4-BE49-F238E27FC236}">
                <a16:creationId xmlns:a16="http://schemas.microsoft.com/office/drawing/2014/main" id="{A38AD18E-D256-4C1D-B737-90CF812F3557}"/>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Sources</a:t>
            </a:r>
            <a:endParaRPr lang="en-US" sz="4400" spc="-1">
              <a:solidFill>
                <a:schemeClr val="bg2"/>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ustomShape 2"/>
          <p:cNvSpPr/>
          <p:nvPr/>
        </p:nvSpPr>
        <p:spPr>
          <a:xfrm>
            <a:off x="838080" y="137160"/>
            <a:ext cx="10514880" cy="76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4400" b="0" strike="noStrike" spc="-1">
                <a:solidFill>
                  <a:schemeClr val="bg1"/>
                </a:solidFill>
                <a:latin typeface="Gulim"/>
                <a:ea typeface="DejaVu Sans"/>
              </a:rPr>
              <a:t>Glossary:</a:t>
            </a:r>
            <a:endParaRPr lang="en-US" sz="4400" b="0" strike="noStrike" spc="-1">
              <a:solidFill>
                <a:schemeClr val="bg1"/>
              </a:solidFill>
              <a:latin typeface="Arial"/>
            </a:endParaRPr>
          </a:p>
        </p:txBody>
      </p:sp>
      <p:sp>
        <p:nvSpPr>
          <p:cNvPr id="818" name="CustomShape 3"/>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676487F6-F5D2-4274-825C-F63B93718F4D}" type="slidenum">
              <a:rPr lang="en-US" sz="1200" b="1" spc="-1" smtClean="0">
                <a:solidFill>
                  <a:srgbClr val="FFFFFF"/>
                </a:solidFill>
                <a:latin typeface="Gulim"/>
              </a:rPr>
              <a:t>65</a:t>
            </a:fld>
            <a:endParaRPr lang="en-US" sz="1200" b="0" strike="noStrike" spc="-1">
              <a:latin typeface="Arial"/>
            </a:endParaRPr>
          </a:p>
        </p:txBody>
      </p:sp>
      <p:sp>
        <p:nvSpPr>
          <p:cNvPr id="819" name="CustomShape 4"/>
          <p:cNvSpPr/>
          <p:nvPr/>
        </p:nvSpPr>
        <p:spPr>
          <a:xfrm>
            <a:off x="838080" y="1132200"/>
            <a:ext cx="10146600" cy="499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pPr>
            <a:r>
              <a:rPr lang="en-US" sz="1400" b="0" strike="noStrike" spc="-1">
                <a:solidFill>
                  <a:schemeClr val="bg1"/>
                </a:solidFill>
                <a:latin typeface="Gulim"/>
                <a:ea typeface="DejaVu Sans"/>
              </a:rPr>
              <a:t>*All definitions are sourced from Wikipedia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Photogrammetry</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Photogrammetry is the science and technology of obtaining reliable information about physical objects and the environment through the process of recording, measuring and interpreting photographic images and patterns of electromagnetic radiant imagery and other phenomena.</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Algorithm	</a:t>
            </a:r>
            <a:endParaRPr lang="en-US" sz="1400" b="0" strike="noStrike" spc="-1">
              <a:solidFill>
                <a:schemeClr val="bg1"/>
              </a:solidFill>
              <a:latin typeface="Arial"/>
            </a:endParaRPr>
          </a:p>
          <a:p>
            <a:pPr>
              <a:lnSpc>
                <a:spcPct val="90000"/>
              </a:lnSpc>
            </a:pPr>
            <a:r>
              <a:rPr lang="en-US" sz="1400" b="0" strike="noStrike" spc="-1">
                <a:solidFill>
                  <a:schemeClr val="bg1"/>
                </a:solidFill>
                <a:latin typeface="Gulim"/>
                <a:ea typeface="DejaVu Sans"/>
              </a:rPr>
              <a:t>A finite sequence of well-defined, computer-implementable instructions, typically to solve a class of problems or to perform a computation.</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Professional movers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Professionals who move all your belongings for you from one place to another.</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Packing problems</a:t>
            </a:r>
            <a:endParaRPr lang="en-US" sz="1400" b="0" strike="noStrike" spc="-1">
              <a:solidFill>
                <a:schemeClr val="bg1"/>
              </a:solidFill>
              <a:latin typeface="Arial"/>
            </a:endParaRPr>
          </a:p>
          <a:p>
            <a:pPr>
              <a:lnSpc>
                <a:spcPct val="90000"/>
              </a:lnSpc>
            </a:pPr>
            <a:r>
              <a:rPr lang="en-US" sz="1400" b="1" strike="noStrike" spc="-1">
                <a:solidFill>
                  <a:schemeClr val="bg1"/>
                </a:solidFill>
                <a:latin typeface="Gulim"/>
                <a:ea typeface="DejaVu Sans"/>
              </a:rPr>
              <a:t>	</a:t>
            </a:r>
            <a:r>
              <a:rPr lang="en-US" sz="1400" b="0" strike="noStrike" spc="-1">
                <a:solidFill>
                  <a:schemeClr val="bg1"/>
                </a:solidFill>
                <a:latin typeface="Gulim"/>
                <a:ea typeface="DejaVu Sans"/>
              </a:rPr>
              <a:t>Are a class of optimization problems in mathematics that involve attempting to pack objects together into containers. The goal is to either pack a single container as densely as possible or pack all objects using as few containers as possible.</a:t>
            </a:r>
            <a:endParaRPr lang="en-US" sz="1400" b="0" strike="noStrike" spc="-1">
              <a:solidFill>
                <a:schemeClr val="bg1"/>
              </a:solidFill>
              <a:latin typeface="Arial"/>
            </a:endParaRPr>
          </a:p>
          <a:p>
            <a:pPr>
              <a:lnSpc>
                <a:spcPct val="90000"/>
              </a:lnSpc>
            </a:pPr>
            <a:endParaRPr lang="en-US" sz="1400" b="0" strike="noStrike" spc="-1">
              <a:solidFill>
                <a:schemeClr val="bg1"/>
              </a:solidFill>
              <a:latin typeface="Arial"/>
            </a:endParaRPr>
          </a:p>
          <a:p>
            <a:pPr>
              <a:lnSpc>
                <a:spcPct val="90000"/>
              </a:lnSpc>
            </a:pPr>
            <a:endParaRPr lang="en-US" sz="1400" b="0" strike="noStrike" spc="-1">
              <a:latin typeface="Arial"/>
            </a:endParaRPr>
          </a:p>
          <a:p>
            <a:pPr>
              <a:lnSpc>
                <a:spcPct val="150000"/>
              </a:lnSpc>
            </a:pPr>
            <a:endParaRPr lang="en-US" sz="1400" b="0" strike="noStrike" spc="-1">
              <a:latin typeface="Arial"/>
            </a:endParaRPr>
          </a:p>
        </p:txBody>
      </p:sp>
      <p:sp>
        <p:nvSpPr>
          <p:cNvPr id="820" name="CustomShape 5"/>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E78AEE9-322A-4FA8-ADEB-B8AECF58B43D}"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821" name="CustomShape 6"/>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2" name="CustomShape 2">
            <a:extLst>
              <a:ext uri="{FF2B5EF4-FFF2-40B4-BE49-F238E27FC236}">
                <a16:creationId xmlns:a16="http://schemas.microsoft.com/office/drawing/2014/main" id="{FE3C2D24-1B5C-4798-8CD5-CE93525DC24F}"/>
              </a:ext>
            </a:extLst>
          </p:cNvPr>
          <p:cNvSpPr/>
          <p:nvPr/>
        </p:nvSpPr>
        <p:spPr>
          <a:xfrm>
            <a:off x="838080" y="189667"/>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rPr>
              <a:t> Glossary</a:t>
            </a: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5673717-6B40-429D-830E-A7ACA4A587F8}"/>
              </a:ext>
            </a:extLst>
          </p:cNvPr>
          <p:cNvGraphicFramePr>
            <a:graphicFrameLocks noGrp="1"/>
          </p:cNvGraphicFramePr>
          <p:nvPr>
            <p:extLst>
              <p:ext uri="{D42A27DB-BD31-4B8C-83A1-F6EECF244321}">
                <p14:modId xmlns:p14="http://schemas.microsoft.com/office/powerpoint/2010/main" val="596168574"/>
              </p:ext>
            </p:extLst>
          </p:nvPr>
        </p:nvGraphicFramePr>
        <p:xfrm>
          <a:off x="380575" y="1629309"/>
          <a:ext cx="3263594" cy="4399638"/>
        </p:xfrm>
        <a:graphic>
          <a:graphicData uri="http://schemas.openxmlformats.org/drawingml/2006/table">
            <a:tbl>
              <a:tblPr firstRow="1" firstCol="1" bandRow="1">
                <a:tableStyleId>{5C22544A-7EE6-4342-B048-85BDC9FD1C3A}</a:tableStyleId>
              </a:tblPr>
              <a:tblGrid>
                <a:gridCol w="1631797">
                  <a:extLst>
                    <a:ext uri="{9D8B030D-6E8A-4147-A177-3AD203B41FA5}">
                      <a16:colId xmlns:a16="http://schemas.microsoft.com/office/drawing/2014/main" val="2202125106"/>
                    </a:ext>
                  </a:extLst>
                </a:gridCol>
                <a:gridCol w="1631797">
                  <a:extLst>
                    <a:ext uri="{9D8B030D-6E8A-4147-A177-3AD203B41FA5}">
                      <a16:colId xmlns:a16="http://schemas.microsoft.com/office/drawing/2014/main" val="2704549217"/>
                    </a:ext>
                  </a:extLst>
                </a:gridCol>
              </a:tblGrid>
              <a:tr h="24720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Estimated Targeted Value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0680732"/>
                  </a:ext>
                </a:extLst>
              </a:tr>
              <a:tr h="37519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Amazon EFS (Elastic File System)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908221"/>
                  </a:ext>
                </a:extLst>
              </a:tr>
              <a:tr h="2069211">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500,000 persisted moves at 200 photos for inventory</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 photo = 55.84 Mb</a:t>
                      </a:r>
                    </a:p>
                    <a:p>
                      <a:pPr marL="0" marR="0">
                        <a:lnSpc>
                          <a:spcPct val="107000"/>
                        </a:lnSpc>
                        <a:spcBef>
                          <a:spcPts val="0"/>
                        </a:spcBef>
                        <a:spcAft>
                          <a:spcPts val="0"/>
                        </a:spcAft>
                      </a:pPr>
                      <a:r>
                        <a:rPr lang="en-US" sz="1100" dirty="0">
                          <a:effectLst/>
                        </a:rPr>
                        <a:t>200 photos = 11,168 Mb</a:t>
                      </a:r>
                    </a:p>
                    <a:p>
                      <a:pPr marL="0" marR="0">
                        <a:lnSpc>
                          <a:spcPct val="107000"/>
                        </a:lnSpc>
                        <a:spcBef>
                          <a:spcPts val="0"/>
                        </a:spcBef>
                        <a:spcAft>
                          <a:spcPts val="0"/>
                        </a:spcAft>
                      </a:pPr>
                      <a:r>
                        <a:rPr lang="en-US" sz="1100" dirty="0">
                          <a:effectLst/>
                        </a:rPr>
                        <a:t>@ 500,000 Customers</a:t>
                      </a:r>
                    </a:p>
                    <a:p>
                      <a:pPr marL="0" marR="0">
                        <a:lnSpc>
                          <a:spcPct val="107000"/>
                        </a:lnSpc>
                        <a:spcBef>
                          <a:spcPts val="0"/>
                        </a:spcBef>
                        <a:spcAft>
                          <a:spcPts val="0"/>
                        </a:spcAft>
                      </a:pPr>
                      <a:r>
                        <a:rPr lang="en-US" sz="1100" dirty="0">
                          <a:effectLst/>
                        </a:rPr>
                        <a:t>6.226 * 10^5 TB</a:t>
                      </a:r>
                    </a:p>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9026982"/>
                  </a:ext>
                </a:extLst>
              </a:tr>
              <a:tr h="1548638">
                <a:tc>
                  <a:txBody>
                    <a:bodyPr/>
                    <a:lstStyle/>
                    <a:p>
                      <a:pPr marL="0" marR="0">
                        <a:lnSpc>
                          <a:spcPct val="107000"/>
                        </a:lnSpc>
                        <a:spcBef>
                          <a:spcPts val="0"/>
                        </a:spcBef>
                        <a:spcAft>
                          <a:spcPts val="0"/>
                        </a:spcAft>
                      </a:pPr>
                      <a:r>
                        <a:rPr lang="en-US" sz="1100" err="1">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Capable of max 100,000 * 55.84 Mb in under 5 seconds</a:t>
                      </a:r>
                    </a:p>
                    <a:p>
                      <a:pPr marL="0" marR="0">
                        <a:lnSpc>
                          <a:spcPct val="107000"/>
                        </a:lnSpc>
                        <a:spcBef>
                          <a:spcPts val="0"/>
                        </a:spcBef>
                        <a:spcAft>
                          <a:spcPts val="0"/>
                        </a:spcAft>
                      </a:pPr>
                      <a:r>
                        <a:rPr lang="en-US" sz="1100" dirty="0">
                          <a:effectLst/>
                        </a:rPr>
                        <a:t>(be able to store a photo for 100,000 simultaneous moves in under 5 seconds)</a:t>
                      </a:r>
                    </a:p>
                    <a:p>
                      <a:pPr marL="0" marR="0">
                        <a:lnSpc>
                          <a:spcPct val="107000"/>
                        </a:lnSpc>
                        <a:spcBef>
                          <a:spcPts val="0"/>
                        </a:spcBef>
                        <a:spcAft>
                          <a:spcPts val="0"/>
                        </a:spcAft>
                      </a:pPr>
                      <a:r>
                        <a:rPr lang="en-US" sz="1100" dirty="0">
                          <a:effectLst/>
                        </a:rPr>
                        <a:t>Approx. 139.6 GB/s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1714689"/>
                  </a:ext>
                </a:extLst>
              </a:tr>
            </a:tbl>
          </a:graphicData>
        </a:graphic>
      </p:graphicFrame>
      <p:graphicFrame>
        <p:nvGraphicFramePr>
          <p:cNvPr id="4" name="Table 3">
            <a:extLst>
              <a:ext uri="{FF2B5EF4-FFF2-40B4-BE49-F238E27FC236}">
                <a16:creationId xmlns:a16="http://schemas.microsoft.com/office/drawing/2014/main" id="{9CC19EF5-ABCF-4F83-9B8D-11C6210661B0}"/>
              </a:ext>
            </a:extLst>
          </p:cNvPr>
          <p:cNvGraphicFramePr>
            <a:graphicFrameLocks noGrp="1"/>
          </p:cNvGraphicFramePr>
          <p:nvPr>
            <p:extLst>
              <p:ext uri="{D42A27DB-BD31-4B8C-83A1-F6EECF244321}">
                <p14:modId xmlns:p14="http://schemas.microsoft.com/office/powerpoint/2010/main" val="2159767619"/>
              </p:ext>
            </p:extLst>
          </p:nvPr>
        </p:nvGraphicFramePr>
        <p:xfrm>
          <a:off x="3929304" y="1603751"/>
          <a:ext cx="3785422" cy="4574133"/>
        </p:xfrm>
        <a:graphic>
          <a:graphicData uri="http://schemas.openxmlformats.org/drawingml/2006/table">
            <a:tbl>
              <a:tblPr firstRow="1" firstCol="1" bandRow="1">
                <a:tableStyleId>{5C22544A-7EE6-4342-B048-85BDC9FD1C3A}</a:tableStyleId>
              </a:tblPr>
              <a:tblGrid>
                <a:gridCol w="1892711">
                  <a:extLst>
                    <a:ext uri="{9D8B030D-6E8A-4147-A177-3AD203B41FA5}">
                      <a16:colId xmlns:a16="http://schemas.microsoft.com/office/drawing/2014/main" val="2867844544"/>
                    </a:ext>
                  </a:extLst>
                </a:gridCol>
                <a:gridCol w="1892711">
                  <a:extLst>
                    <a:ext uri="{9D8B030D-6E8A-4147-A177-3AD203B41FA5}">
                      <a16:colId xmlns:a16="http://schemas.microsoft.com/office/drawing/2014/main" val="2713555015"/>
                    </a:ext>
                  </a:extLst>
                </a:gridCol>
              </a:tblGrid>
              <a:tr h="231118">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Estimated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4376991"/>
                  </a:ext>
                </a:extLst>
              </a:tr>
              <a:tr h="474468">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RDS (Relational Database System)</a:t>
                      </a:r>
                    </a:p>
                    <a:p>
                      <a:pPr marL="0" marR="0">
                        <a:lnSpc>
                          <a:spcPct val="107000"/>
                        </a:lnSpc>
                        <a:spcBef>
                          <a:spcPts val="0"/>
                        </a:spcBef>
                        <a:spcAft>
                          <a:spcPts val="0"/>
                        </a:spcAft>
                      </a:pPr>
                      <a:r>
                        <a:rPr lang="en-US" sz="1100">
                          <a:effectLst/>
                        </a:rPr>
                        <a:t>Or Aurora?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8933690"/>
                  </a:ext>
                </a:extLst>
              </a:tr>
              <a:tr h="231118">
                <a:tc>
                  <a:txBody>
                    <a:bodyPr/>
                    <a:lstStyle/>
                    <a:p>
                      <a:pPr marL="0" marR="0">
                        <a:lnSpc>
                          <a:spcPct val="107000"/>
                        </a:lnSpc>
                        <a:spcBef>
                          <a:spcPts val="0"/>
                        </a:spcBef>
                        <a:spcAft>
                          <a:spcPts val="0"/>
                        </a:spcAft>
                      </a:pPr>
                      <a:r>
                        <a:rPr lang="en-US" sz="1100">
                          <a:effectLst/>
                        </a:rPr>
                        <a:t>Vendor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MySQL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9839070"/>
                  </a:ext>
                </a:extLst>
              </a:tr>
              <a:tr h="231118">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086191"/>
                  </a:ext>
                </a:extLst>
              </a:tr>
              <a:tr h="1934567">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20 MB per customer of raw SQL data</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Approx. 10 TB database Minimum size @ 500,000 customers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6350996"/>
                  </a:ext>
                </a:extLst>
              </a:tr>
              <a:tr h="231118">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128 cores @ 4GHZ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7421553"/>
                  </a:ext>
                </a:extLst>
              </a:tr>
              <a:tr h="96116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read/writes/sec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742346"/>
                  </a:ext>
                </a:extLst>
              </a:tr>
            </a:tbl>
          </a:graphicData>
        </a:graphic>
      </p:graphicFrame>
      <p:graphicFrame>
        <p:nvGraphicFramePr>
          <p:cNvPr id="5" name="Table 4">
            <a:extLst>
              <a:ext uri="{FF2B5EF4-FFF2-40B4-BE49-F238E27FC236}">
                <a16:creationId xmlns:a16="http://schemas.microsoft.com/office/drawing/2014/main" id="{B8826D09-C6BC-44E0-9EC0-362C1DEEFC3E}"/>
              </a:ext>
            </a:extLst>
          </p:cNvPr>
          <p:cNvGraphicFramePr>
            <a:graphicFrameLocks noGrp="1"/>
          </p:cNvGraphicFramePr>
          <p:nvPr>
            <p:extLst>
              <p:ext uri="{D42A27DB-BD31-4B8C-83A1-F6EECF244321}">
                <p14:modId xmlns:p14="http://schemas.microsoft.com/office/powerpoint/2010/main" val="2446170201"/>
              </p:ext>
            </p:extLst>
          </p:nvPr>
        </p:nvGraphicFramePr>
        <p:xfrm>
          <a:off x="7959809" y="1603751"/>
          <a:ext cx="3638656" cy="4574134"/>
        </p:xfrm>
        <a:graphic>
          <a:graphicData uri="http://schemas.openxmlformats.org/drawingml/2006/table">
            <a:tbl>
              <a:tblPr firstRow="1" firstCol="1" bandRow="1">
                <a:tableStyleId>{5C22544A-7EE6-4342-B048-85BDC9FD1C3A}</a:tableStyleId>
              </a:tblPr>
              <a:tblGrid>
                <a:gridCol w="1819328">
                  <a:extLst>
                    <a:ext uri="{9D8B030D-6E8A-4147-A177-3AD203B41FA5}">
                      <a16:colId xmlns:a16="http://schemas.microsoft.com/office/drawing/2014/main" val="2830971557"/>
                    </a:ext>
                  </a:extLst>
                </a:gridCol>
                <a:gridCol w="1819328">
                  <a:extLst>
                    <a:ext uri="{9D8B030D-6E8A-4147-A177-3AD203B41FA5}">
                      <a16:colId xmlns:a16="http://schemas.microsoft.com/office/drawing/2014/main" val="1409152936"/>
                    </a:ext>
                  </a:extLst>
                </a:gridCol>
              </a:tblGrid>
              <a:tr h="323744">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8626049"/>
                  </a:ext>
                </a:extLst>
              </a:tr>
              <a:tr h="323744">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9068551"/>
                  </a:ext>
                </a:extLst>
              </a:tr>
              <a:tr h="4444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64GB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17873"/>
                  </a:ext>
                </a:extLst>
              </a:tr>
              <a:tr h="1005498">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76247"/>
                  </a:ext>
                </a:extLst>
              </a:tr>
              <a:tr h="664620">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7043875"/>
                  </a:ext>
                </a:extLst>
              </a:tr>
              <a:tr h="1812097">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Assuming 100,000 simultaneous users</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100,000 * 0.5 MB retrieved data/sec = 50GB capability of data retrieval (depends on the database </a:t>
                      </a:r>
                      <a:r>
                        <a:rPr lang="en-US" sz="1100" dirty="0" err="1">
                          <a:effectLst/>
                        </a:rPr>
                        <a:t>Iops</a:t>
                      </a:r>
                      <a:r>
                        <a:rPr lang="en-US" sz="1100" dirty="0">
                          <a:effectLst/>
                        </a:rPr>
                        <a:t> as well)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5029017"/>
                  </a:ext>
                </a:extLst>
              </a:tr>
            </a:tbl>
          </a:graphicData>
        </a:graphic>
      </p:graphicFrame>
      <p:sp>
        <p:nvSpPr>
          <p:cNvPr id="7" name="TextBox 6">
            <a:extLst>
              <a:ext uri="{FF2B5EF4-FFF2-40B4-BE49-F238E27FC236}">
                <a16:creationId xmlns:a16="http://schemas.microsoft.com/office/drawing/2014/main" id="{940DEF45-FF4B-4FF1-A1D4-DCC0D332F3E1}"/>
              </a:ext>
            </a:extLst>
          </p:cNvPr>
          <p:cNvSpPr txBox="1"/>
          <p:nvPr/>
        </p:nvSpPr>
        <p:spPr>
          <a:xfrm>
            <a:off x="820449" y="1234419"/>
            <a:ext cx="3184935" cy="369332"/>
          </a:xfrm>
          <a:prstGeom prst="rect">
            <a:avLst/>
          </a:prstGeom>
          <a:noFill/>
        </p:spPr>
        <p:txBody>
          <a:bodyPr wrap="square" rtlCol="0">
            <a:spAutoFit/>
          </a:bodyPr>
          <a:lstStyle/>
          <a:p>
            <a:r>
              <a:rPr lang="en-US" dirty="0"/>
              <a:t>Cloud - Blob Storage</a:t>
            </a:r>
          </a:p>
        </p:txBody>
      </p:sp>
      <p:sp>
        <p:nvSpPr>
          <p:cNvPr id="8" name="TextBox 7">
            <a:extLst>
              <a:ext uri="{FF2B5EF4-FFF2-40B4-BE49-F238E27FC236}">
                <a16:creationId xmlns:a16="http://schemas.microsoft.com/office/drawing/2014/main" id="{F8B1691A-3FC4-4CD6-8DDD-EF43069176D4}"/>
              </a:ext>
            </a:extLst>
          </p:cNvPr>
          <p:cNvSpPr txBox="1"/>
          <p:nvPr/>
        </p:nvSpPr>
        <p:spPr>
          <a:xfrm>
            <a:off x="5132977" y="1196973"/>
            <a:ext cx="1454155" cy="369332"/>
          </a:xfrm>
          <a:prstGeom prst="rect">
            <a:avLst/>
          </a:prstGeom>
          <a:noFill/>
        </p:spPr>
        <p:txBody>
          <a:bodyPr wrap="square" rtlCol="0">
            <a:spAutoFit/>
          </a:bodyPr>
          <a:lstStyle/>
          <a:p>
            <a:r>
              <a:rPr lang="en-US" dirty="0"/>
              <a:t>Cloud - SQL</a:t>
            </a:r>
          </a:p>
        </p:txBody>
      </p:sp>
      <p:sp>
        <p:nvSpPr>
          <p:cNvPr id="9" name="TextBox 8">
            <a:extLst>
              <a:ext uri="{FF2B5EF4-FFF2-40B4-BE49-F238E27FC236}">
                <a16:creationId xmlns:a16="http://schemas.microsoft.com/office/drawing/2014/main" id="{B6EBBCB3-5855-48A3-91E5-EDAF4253C62C}"/>
              </a:ext>
            </a:extLst>
          </p:cNvPr>
          <p:cNvSpPr txBox="1"/>
          <p:nvPr/>
        </p:nvSpPr>
        <p:spPr>
          <a:xfrm>
            <a:off x="8129656" y="1196973"/>
            <a:ext cx="3637935" cy="369332"/>
          </a:xfrm>
          <a:prstGeom prst="rect">
            <a:avLst/>
          </a:prstGeom>
          <a:noFill/>
        </p:spPr>
        <p:txBody>
          <a:bodyPr wrap="square" rtlCol="0">
            <a:spAutoFit/>
          </a:bodyPr>
          <a:lstStyle/>
          <a:p>
            <a:r>
              <a:rPr lang="en-US" dirty="0"/>
              <a:t>Cloud – Web Services/API</a:t>
            </a:r>
          </a:p>
        </p:txBody>
      </p:sp>
      <p:sp>
        <p:nvSpPr>
          <p:cNvPr id="2" name="CustomShape 3">
            <a:extLst>
              <a:ext uri="{FF2B5EF4-FFF2-40B4-BE49-F238E27FC236}">
                <a16:creationId xmlns:a16="http://schemas.microsoft.com/office/drawing/2014/main" id="{E9A62D51-7FF6-4707-B59D-CF5699BD2568}"/>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5DD77FD2-E114-4A74-A770-B18183466B39}" type="slidenum">
              <a:rPr lang="en-US" sz="1200" b="1" spc="-1" smtClean="0">
                <a:solidFill>
                  <a:srgbClr val="FFFFFF"/>
                </a:solidFill>
                <a:latin typeface="Gulim"/>
              </a:rPr>
              <a:t>66</a:t>
            </a:fld>
            <a:endParaRPr lang="en-US" sz="1200" b="0" strike="noStrike" spc="-1">
              <a:latin typeface="Arial"/>
            </a:endParaRPr>
          </a:p>
        </p:txBody>
      </p:sp>
      <p:sp>
        <p:nvSpPr>
          <p:cNvPr id="6" name="CustomShape 6">
            <a:extLst>
              <a:ext uri="{FF2B5EF4-FFF2-40B4-BE49-F238E27FC236}">
                <a16:creationId xmlns:a16="http://schemas.microsoft.com/office/drawing/2014/main" id="{94289533-1CFC-49E1-9DDA-CB4792BDF4C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10" name="CustomShape 2">
            <a:extLst>
              <a:ext uri="{FF2B5EF4-FFF2-40B4-BE49-F238E27FC236}">
                <a16:creationId xmlns:a16="http://schemas.microsoft.com/office/drawing/2014/main" id="{8D13B6F3-DF3E-4431-97A8-ED6026FD54B3}"/>
              </a:ext>
            </a:extLst>
          </p:cNvPr>
          <p:cNvSpPr/>
          <p:nvPr/>
        </p:nvSpPr>
        <p:spPr>
          <a:xfrm>
            <a:off x="380575" y="243591"/>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 - Specifications</a:t>
            </a:r>
          </a:p>
        </p:txBody>
      </p:sp>
    </p:spTree>
    <p:extLst>
      <p:ext uri="{BB962C8B-B14F-4D97-AF65-F5344CB8AC3E}">
        <p14:creationId xmlns:p14="http://schemas.microsoft.com/office/powerpoint/2010/main" val="680583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5302D46-B209-44E4-91F2-16C4A68212C4}"/>
              </a:ext>
            </a:extLst>
          </p:cNvPr>
          <p:cNvGraphicFramePr>
            <a:graphicFrameLocks noGrp="1"/>
          </p:cNvGraphicFramePr>
          <p:nvPr>
            <p:extLst>
              <p:ext uri="{D42A27DB-BD31-4B8C-83A1-F6EECF244321}">
                <p14:modId xmlns:p14="http://schemas.microsoft.com/office/powerpoint/2010/main" val="3716939763"/>
              </p:ext>
            </p:extLst>
          </p:nvPr>
        </p:nvGraphicFramePr>
        <p:xfrm>
          <a:off x="1292319" y="2042648"/>
          <a:ext cx="4158328" cy="3464308"/>
        </p:xfrm>
        <a:graphic>
          <a:graphicData uri="http://schemas.openxmlformats.org/drawingml/2006/table">
            <a:tbl>
              <a:tblPr firstRow="1" firstCol="1" bandRow="1">
                <a:tableStyleId>{5C22544A-7EE6-4342-B048-85BDC9FD1C3A}</a:tableStyleId>
              </a:tblPr>
              <a:tblGrid>
                <a:gridCol w="2079164">
                  <a:extLst>
                    <a:ext uri="{9D8B030D-6E8A-4147-A177-3AD203B41FA5}">
                      <a16:colId xmlns:a16="http://schemas.microsoft.com/office/drawing/2014/main" val="4108983644"/>
                    </a:ext>
                  </a:extLst>
                </a:gridCol>
                <a:gridCol w="2079164">
                  <a:extLst>
                    <a:ext uri="{9D8B030D-6E8A-4147-A177-3AD203B41FA5}">
                      <a16:colId xmlns:a16="http://schemas.microsoft.com/office/drawing/2014/main" val="2578655218"/>
                    </a:ext>
                  </a:extLst>
                </a:gridCol>
              </a:tblGrid>
              <a:tr h="281250">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2944631"/>
                  </a:ext>
                </a:extLst>
              </a:tr>
              <a:tr h="281250">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Elastic Beanstalk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0349526"/>
                  </a:ext>
                </a:extLst>
              </a:tr>
              <a:tr h="281250">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1610116"/>
                  </a:ext>
                </a:extLst>
              </a:tr>
              <a:tr h="873520">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100 MB &lt; All Target Compiled Files &lt; 500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738550"/>
                  </a:ext>
                </a:extLst>
              </a:tr>
              <a:tr h="577384">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5037190"/>
                  </a:ext>
                </a:extLst>
              </a:tr>
              <a:tr h="1169654">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Assuming 20,000 simultaneous users</a:t>
                      </a:r>
                    </a:p>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20,000 * 0.1 MB retrieved data/sec = 2GB /sec capability of data retrieval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2341116"/>
                  </a:ext>
                </a:extLst>
              </a:tr>
            </a:tbl>
          </a:graphicData>
        </a:graphic>
      </p:graphicFrame>
      <p:graphicFrame>
        <p:nvGraphicFramePr>
          <p:cNvPr id="4" name="Table 3">
            <a:extLst>
              <a:ext uri="{FF2B5EF4-FFF2-40B4-BE49-F238E27FC236}">
                <a16:creationId xmlns:a16="http://schemas.microsoft.com/office/drawing/2014/main" id="{DF321C8F-5EA4-4B9C-A87F-D9BA0C23CB23}"/>
              </a:ext>
            </a:extLst>
          </p:cNvPr>
          <p:cNvGraphicFramePr>
            <a:graphicFrameLocks noGrp="1"/>
          </p:cNvGraphicFramePr>
          <p:nvPr>
            <p:extLst>
              <p:ext uri="{D42A27DB-BD31-4B8C-83A1-F6EECF244321}">
                <p14:modId xmlns:p14="http://schemas.microsoft.com/office/powerpoint/2010/main" val="46270699"/>
              </p:ext>
            </p:extLst>
          </p:nvPr>
        </p:nvGraphicFramePr>
        <p:xfrm>
          <a:off x="6318043" y="2042648"/>
          <a:ext cx="3500286" cy="3700286"/>
        </p:xfrm>
        <a:graphic>
          <a:graphicData uri="http://schemas.openxmlformats.org/drawingml/2006/table">
            <a:tbl>
              <a:tblPr firstRow="1" firstCol="1" bandRow="1">
                <a:tableStyleId>{5C22544A-7EE6-4342-B048-85BDC9FD1C3A}</a:tableStyleId>
              </a:tblPr>
              <a:tblGrid>
                <a:gridCol w="1750143">
                  <a:extLst>
                    <a:ext uri="{9D8B030D-6E8A-4147-A177-3AD203B41FA5}">
                      <a16:colId xmlns:a16="http://schemas.microsoft.com/office/drawing/2014/main" val="3411027871"/>
                    </a:ext>
                  </a:extLst>
                </a:gridCol>
                <a:gridCol w="1750143">
                  <a:extLst>
                    <a:ext uri="{9D8B030D-6E8A-4147-A177-3AD203B41FA5}">
                      <a16:colId xmlns:a16="http://schemas.microsoft.com/office/drawing/2014/main" val="1871093825"/>
                    </a:ext>
                  </a:extLst>
                </a:gridCol>
              </a:tblGrid>
              <a:tr h="356931">
                <a:tc>
                  <a:txBody>
                    <a:bodyPr/>
                    <a:lstStyle/>
                    <a:p>
                      <a:pPr marL="0" marR="0">
                        <a:lnSpc>
                          <a:spcPct val="107000"/>
                        </a:lnSpc>
                        <a:spcBef>
                          <a:spcPts val="0"/>
                        </a:spcBef>
                        <a:spcAft>
                          <a:spcPts val="0"/>
                        </a:spcAft>
                      </a:pPr>
                      <a:r>
                        <a:rPr lang="en-US" sz="1100">
                          <a:effectLst/>
                        </a:rPr>
                        <a:t>Specification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Minimum Targeted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664128"/>
                  </a:ext>
                </a:extLst>
              </a:tr>
              <a:tr h="313846">
                <a:tc>
                  <a:txBody>
                    <a:bodyPr/>
                    <a:lstStyle/>
                    <a:p>
                      <a:pPr marL="0" marR="0">
                        <a:lnSpc>
                          <a:spcPct val="107000"/>
                        </a:lnSpc>
                        <a:spcBef>
                          <a:spcPts val="0"/>
                        </a:spcBef>
                        <a:spcAft>
                          <a:spcPts val="0"/>
                        </a:spcAft>
                      </a:pPr>
                      <a:r>
                        <a:rPr lang="en-US" sz="1100">
                          <a:effectLst/>
                        </a:rPr>
                        <a:t>Platform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Amazon Lambda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8481314"/>
                  </a:ext>
                </a:extLst>
              </a:tr>
              <a:tr h="356931">
                <a:tc>
                  <a:txBody>
                    <a:bodyPr/>
                    <a:lstStyle/>
                    <a:p>
                      <a:pPr marL="0" marR="0">
                        <a:lnSpc>
                          <a:spcPct val="107000"/>
                        </a:lnSpc>
                        <a:spcBef>
                          <a:spcPts val="0"/>
                        </a:spcBef>
                        <a:spcAft>
                          <a:spcPts val="0"/>
                        </a:spcAft>
                      </a:pPr>
                      <a:r>
                        <a:rPr lang="en-US" sz="1100">
                          <a:effectLst/>
                        </a:rPr>
                        <a:t>Memory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16GB with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615726"/>
                  </a:ext>
                </a:extLst>
              </a:tr>
              <a:tr h="723064">
                <a:tc>
                  <a:txBody>
                    <a:bodyPr/>
                    <a:lstStyle/>
                    <a:p>
                      <a:pPr marL="0" marR="0">
                        <a:lnSpc>
                          <a:spcPct val="107000"/>
                        </a:lnSpc>
                        <a:spcBef>
                          <a:spcPts val="0"/>
                        </a:spcBef>
                        <a:spcAft>
                          <a:spcPts val="0"/>
                        </a:spcAft>
                      </a:pPr>
                      <a:r>
                        <a:rPr lang="en-US" sz="1100">
                          <a:effectLst/>
                        </a:rPr>
                        <a:t>Storage Requirements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 MB &lt; All Target Compiled Files &lt; 50 MB</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8684160"/>
                  </a:ext>
                </a:extLst>
              </a:tr>
              <a:tr h="644301">
                <a:tc>
                  <a:txBody>
                    <a:bodyPr/>
                    <a:lstStyle/>
                    <a:p>
                      <a:pPr marL="0" marR="0">
                        <a:lnSpc>
                          <a:spcPct val="107000"/>
                        </a:lnSpc>
                        <a:spcBef>
                          <a:spcPts val="0"/>
                        </a:spcBef>
                        <a:spcAft>
                          <a:spcPts val="0"/>
                        </a:spcAft>
                      </a:pPr>
                      <a:r>
                        <a:rPr lang="en-US" sz="1100">
                          <a:effectLst/>
                        </a:rPr>
                        <a:t>CPU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8 cores @ 4GHZ with auto scale up capabilities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888768"/>
                  </a:ext>
                </a:extLst>
              </a:tr>
              <a:tr h="1305213">
                <a:tc>
                  <a:txBody>
                    <a:bodyPr/>
                    <a:lstStyle/>
                    <a:p>
                      <a:pPr marL="0" marR="0">
                        <a:lnSpc>
                          <a:spcPct val="107000"/>
                        </a:lnSpc>
                        <a:spcBef>
                          <a:spcPts val="0"/>
                        </a:spcBef>
                        <a:spcAft>
                          <a:spcPts val="0"/>
                        </a:spcAft>
                      </a:pPr>
                      <a:r>
                        <a:rPr lang="en-US" sz="1100">
                          <a:effectLst/>
                        </a:rPr>
                        <a:t>Iops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Assuming 1 GB of data from each rental vendor @ 4 vendors</a:t>
                      </a:r>
                    </a:p>
                    <a:p>
                      <a:pPr marL="0" marR="0">
                        <a:lnSpc>
                          <a:spcPct val="107000"/>
                        </a:lnSpc>
                        <a:spcBef>
                          <a:spcPts val="0"/>
                        </a:spcBef>
                        <a:spcAft>
                          <a:spcPts val="0"/>
                        </a:spcAft>
                      </a:pPr>
                      <a:r>
                        <a:rPr lang="en-US" sz="1100">
                          <a:effectLst/>
                        </a:rPr>
                        <a:t> 4GB data in &lt; 30 seconds = 133 MB/s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7039602"/>
                  </a:ext>
                </a:extLst>
              </a:tr>
            </a:tbl>
          </a:graphicData>
        </a:graphic>
      </p:graphicFrame>
      <p:sp>
        <p:nvSpPr>
          <p:cNvPr id="6" name="TextBox 5">
            <a:extLst>
              <a:ext uri="{FF2B5EF4-FFF2-40B4-BE49-F238E27FC236}">
                <a16:creationId xmlns:a16="http://schemas.microsoft.com/office/drawing/2014/main" id="{D951E339-3DBE-4032-B3A8-C25C6890E564}"/>
              </a:ext>
            </a:extLst>
          </p:cNvPr>
          <p:cNvSpPr txBox="1"/>
          <p:nvPr/>
        </p:nvSpPr>
        <p:spPr>
          <a:xfrm>
            <a:off x="2011995" y="1328248"/>
            <a:ext cx="3864077" cy="369332"/>
          </a:xfrm>
          <a:prstGeom prst="rect">
            <a:avLst/>
          </a:prstGeom>
          <a:noFill/>
        </p:spPr>
        <p:txBody>
          <a:bodyPr wrap="square" rtlCol="0">
            <a:spAutoFit/>
          </a:bodyPr>
          <a:lstStyle/>
          <a:p>
            <a:r>
              <a:rPr lang="en-US" dirty="0"/>
              <a:t>Cloud - Web Application</a:t>
            </a:r>
          </a:p>
        </p:txBody>
      </p:sp>
      <p:sp>
        <p:nvSpPr>
          <p:cNvPr id="7" name="TextBox 6">
            <a:extLst>
              <a:ext uri="{FF2B5EF4-FFF2-40B4-BE49-F238E27FC236}">
                <a16:creationId xmlns:a16="http://schemas.microsoft.com/office/drawing/2014/main" id="{B45A8ADE-887D-4F59-8F71-A077779D7E86}"/>
              </a:ext>
            </a:extLst>
          </p:cNvPr>
          <p:cNvSpPr txBox="1"/>
          <p:nvPr/>
        </p:nvSpPr>
        <p:spPr>
          <a:xfrm>
            <a:off x="6624702" y="1328248"/>
            <a:ext cx="3303639" cy="369332"/>
          </a:xfrm>
          <a:prstGeom prst="rect">
            <a:avLst/>
          </a:prstGeom>
          <a:noFill/>
        </p:spPr>
        <p:txBody>
          <a:bodyPr wrap="square" rtlCol="0">
            <a:spAutoFit/>
          </a:bodyPr>
          <a:lstStyle/>
          <a:p>
            <a:r>
              <a:rPr lang="en-US" dirty="0"/>
              <a:t>Cloud – Vendor AP Bridge</a:t>
            </a:r>
          </a:p>
        </p:txBody>
      </p:sp>
      <p:sp>
        <p:nvSpPr>
          <p:cNvPr id="2" name="CustomShape 3">
            <a:extLst>
              <a:ext uri="{FF2B5EF4-FFF2-40B4-BE49-F238E27FC236}">
                <a16:creationId xmlns:a16="http://schemas.microsoft.com/office/drawing/2014/main" id="{3B6ABADF-0F04-4371-82D4-1C438FDFBB6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B9BE60E0-1E44-485C-848A-6DEAA52B417E}" type="slidenum">
              <a:rPr lang="en-US" sz="1200" b="1" spc="-1" smtClean="0">
                <a:solidFill>
                  <a:srgbClr val="FFFFFF"/>
                </a:solidFill>
                <a:latin typeface="Gulim"/>
              </a:rPr>
              <a:t>67</a:t>
            </a:fld>
            <a:endParaRPr lang="en-US" sz="1200" b="0" strike="noStrike" spc="-1">
              <a:latin typeface="Arial"/>
            </a:endParaRPr>
          </a:p>
        </p:txBody>
      </p:sp>
      <p:sp>
        <p:nvSpPr>
          <p:cNvPr id="5" name="CustomShape 6">
            <a:extLst>
              <a:ext uri="{FF2B5EF4-FFF2-40B4-BE49-F238E27FC236}">
                <a16:creationId xmlns:a16="http://schemas.microsoft.com/office/drawing/2014/main" id="{09CA60B6-7E28-4A1D-A7EA-1D4A74BC26CF}"/>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
        <p:nvSpPr>
          <p:cNvPr id="8" name="CustomShape 2">
            <a:extLst>
              <a:ext uri="{FF2B5EF4-FFF2-40B4-BE49-F238E27FC236}">
                <a16:creationId xmlns:a16="http://schemas.microsoft.com/office/drawing/2014/main" id="{F671E8CA-6445-4802-BAA2-A08DE0A99A41}"/>
              </a:ext>
            </a:extLst>
          </p:cNvPr>
          <p:cNvSpPr/>
          <p:nvPr/>
        </p:nvSpPr>
        <p:spPr>
          <a:xfrm>
            <a:off x="380575" y="243591"/>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rPr>
              <a:t>Appendix - Specifications</a:t>
            </a:r>
          </a:p>
        </p:txBody>
      </p:sp>
    </p:spTree>
    <p:extLst>
      <p:ext uri="{BB962C8B-B14F-4D97-AF65-F5344CB8AC3E}">
        <p14:creationId xmlns:p14="http://schemas.microsoft.com/office/powerpoint/2010/main" val="3720211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a:extLst>
              <a:ext uri="{FF2B5EF4-FFF2-40B4-BE49-F238E27FC236}">
                <a16:creationId xmlns:a16="http://schemas.microsoft.com/office/drawing/2014/main" id="{0EB36CA5-5BC0-469D-8F31-583C12481A66}"/>
              </a:ext>
            </a:extLst>
          </p:cNvPr>
          <p:cNvSpPr/>
          <p:nvPr/>
        </p:nvSpPr>
        <p:spPr>
          <a:xfrm>
            <a:off x="4071358"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Design </a:t>
            </a:r>
            <a:endParaRPr lang="en-US" sz="1200" b="0" strike="noStrike" spc="-1">
              <a:latin typeface="Arial"/>
            </a:endParaRPr>
          </a:p>
        </p:txBody>
      </p:sp>
      <p:sp>
        <p:nvSpPr>
          <p:cNvPr id="78" name="CustomShape 1">
            <a:extLst>
              <a:ext uri="{FF2B5EF4-FFF2-40B4-BE49-F238E27FC236}">
                <a16:creationId xmlns:a16="http://schemas.microsoft.com/office/drawing/2014/main" id="{C744A476-C3CE-4E0E-821F-2694232979BF}"/>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5460106-BF35-4E26-AE71-F40B92E0B302}" type="slidenum">
              <a:rPr lang="en-US" sz="1200" b="1" spc="-1" smtClean="0">
                <a:solidFill>
                  <a:srgbClr val="FFFFFF"/>
                </a:solidFill>
                <a:latin typeface="Gulim"/>
              </a:rPr>
              <a:t>68</a:t>
            </a:fld>
            <a:endParaRPr lang="en-US" sz="1200" b="0" strike="noStrike" spc="-1">
              <a:latin typeface="Arial"/>
            </a:endParaRPr>
          </a:p>
        </p:txBody>
      </p:sp>
      <p:sp>
        <p:nvSpPr>
          <p:cNvPr id="7" name="CustomShape 2">
            <a:extLst>
              <a:ext uri="{FF2B5EF4-FFF2-40B4-BE49-F238E27FC236}">
                <a16:creationId xmlns:a16="http://schemas.microsoft.com/office/drawing/2014/main" id="{B2742BE3-478D-41A5-A361-46B87C0A7AEF}"/>
              </a:ext>
            </a:extLst>
          </p:cNvPr>
          <p:cNvSpPr/>
          <p:nvPr/>
        </p:nvSpPr>
        <p:spPr>
          <a:xfrm>
            <a:off x="723510" y="121736"/>
            <a:ext cx="11464412"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2"/>
                </a:solidFill>
                <a:latin typeface="Gulim"/>
                <a:ea typeface="DejaVu Sans"/>
              </a:rPr>
              <a:t>Appendix Data Management</a:t>
            </a:r>
            <a:endParaRPr lang="en-US" sz="4400" b="0" strike="noStrike" spc="-1" dirty="0">
              <a:solidFill>
                <a:schemeClr val="bg2"/>
              </a:solidFill>
              <a:latin typeface="Arial"/>
            </a:endParaRPr>
          </a:p>
        </p:txBody>
      </p:sp>
      <p:graphicFrame>
        <p:nvGraphicFramePr>
          <p:cNvPr id="2" name="Table 1">
            <a:extLst>
              <a:ext uri="{FF2B5EF4-FFF2-40B4-BE49-F238E27FC236}">
                <a16:creationId xmlns:a16="http://schemas.microsoft.com/office/drawing/2014/main" id="{4F1B19E4-28EA-4C62-A05E-427E19A01B5D}"/>
              </a:ext>
            </a:extLst>
          </p:cNvPr>
          <p:cNvGraphicFramePr>
            <a:graphicFrameLocks noGrp="1"/>
          </p:cNvGraphicFramePr>
          <p:nvPr>
            <p:extLst>
              <p:ext uri="{D42A27DB-BD31-4B8C-83A1-F6EECF244321}">
                <p14:modId xmlns:p14="http://schemas.microsoft.com/office/powerpoint/2010/main" val="1362203489"/>
              </p:ext>
            </p:extLst>
          </p:nvPr>
        </p:nvGraphicFramePr>
        <p:xfrm>
          <a:off x="403123" y="934065"/>
          <a:ext cx="11326762" cy="5220928"/>
        </p:xfrm>
        <a:graphic>
          <a:graphicData uri="http://schemas.openxmlformats.org/drawingml/2006/table">
            <a:tbl>
              <a:tblPr firstRow="1" firstCol="1" bandRow="1">
                <a:tableStyleId>{5C22544A-7EE6-4342-B048-85BDC9FD1C3A}</a:tableStyleId>
              </a:tblPr>
              <a:tblGrid>
                <a:gridCol w="2265352">
                  <a:extLst>
                    <a:ext uri="{9D8B030D-6E8A-4147-A177-3AD203B41FA5}">
                      <a16:colId xmlns:a16="http://schemas.microsoft.com/office/drawing/2014/main" val="3424702373"/>
                    </a:ext>
                  </a:extLst>
                </a:gridCol>
                <a:gridCol w="1823653">
                  <a:extLst>
                    <a:ext uri="{9D8B030D-6E8A-4147-A177-3AD203B41FA5}">
                      <a16:colId xmlns:a16="http://schemas.microsoft.com/office/drawing/2014/main" val="2831402151"/>
                    </a:ext>
                  </a:extLst>
                </a:gridCol>
                <a:gridCol w="1259501">
                  <a:extLst>
                    <a:ext uri="{9D8B030D-6E8A-4147-A177-3AD203B41FA5}">
                      <a16:colId xmlns:a16="http://schemas.microsoft.com/office/drawing/2014/main" val="3196869253"/>
                    </a:ext>
                  </a:extLst>
                </a:gridCol>
                <a:gridCol w="3712904">
                  <a:extLst>
                    <a:ext uri="{9D8B030D-6E8A-4147-A177-3AD203B41FA5}">
                      <a16:colId xmlns:a16="http://schemas.microsoft.com/office/drawing/2014/main" val="4032370432"/>
                    </a:ext>
                  </a:extLst>
                </a:gridCol>
                <a:gridCol w="2265352">
                  <a:extLst>
                    <a:ext uri="{9D8B030D-6E8A-4147-A177-3AD203B41FA5}">
                      <a16:colId xmlns:a16="http://schemas.microsoft.com/office/drawing/2014/main" val="4234372671"/>
                    </a:ext>
                  </a:extLst>
                </a:gridCol>
              </a:tblGrid>
              <a:tr h="253663">
                <a:tc>
                  <a:txBody>
                    <a:bodyPr/>
                    <a:lstStyle/>
                    <a:p>
                      <a:pPr marL="0" marR="0">
                        <a:lnSpc>
                          <a:spcPct val="107000"/>
                        </a:lnSpc>
                        <a:spcBef>
                          <a:spcPts val="0"/>
                        </a:spcBef>
                        <a:spcAft>
                          <a:spcPts val="0"/>
                        </a:spcAft>
                      </a:pPr>
                      <a:r>
                        <a:rPr lang="en-US" sz="1100" dirty="0">
                          <a:effectLst/>
                        </a:rPr>
                        <a:t>Data Collected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Source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Persisted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When Removed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Storage Location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562386"/>
                  </a:ext>
                </a:extLst>
              </a:tr>
              <a:tr h="253663">
                <a:tc>
                  <a:txBody>
                    <a:bodyPr/>
                    <a:lstStyle/>
                    <a:p>
                      <a:pPr marL="0" marR="0" algn="ctr">
                        <a:lnSpc>
                          <a:spcPct val="107000"/>
                        </a:lnSpc>
                        <a:spcBef>
                          <a:spcPts val="0"/>
                        </a:spcBef>
                        <a:spcAft>
                          <a:spcPts val="0"/>
                        </a:spcAft>
                      </a:pPr>
                      <a:r>
                        <a:rPr lang="en-US" sz="1100">
                          <a:effectLst/>
                        </a:rPr>
                        <a:t>User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59202779"/>
                  </a:ext>
                </a:extLst>
              </a:tr>
              <a:tr h="520750">
                <a:tc>
                  <a:txBody>
                    <a:bodyPr/>
                    <a:lstStyle/>
                    <a:p>
                      <a:pPr marL="0" marR="0" algn="ctr">
                        <a:lnSpc>
                          <a:spcPct val="107000"/>
                        </a:lnSpc>
                        <a:spcBef>
                          <a:spcPts val="0"/>
                        </a:spcBef>
                        <a:spcAft>
                          <a:spcPts val="0"/>
                        </a:spcAft>
                      </a:pPr>
                      <a:r>
                        <a:rPr lang="en-US" sz="1100">
                          <a:effectLst/>
                        </a:rPr>
                        <a:t>Truck Rental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 API</a:t>
                      </a:r>
                    </a:p>
                    <a:p>
                      <a:pPr marL="0" marR="0" algn="ctr">
                        <a:lnSpc>
                          <a:spcPct val="107000"/>
                        </a:lnSpc>
                        <a:spcBef>
                          <a:spcPts val="0"/>
                        </a:spcBef>
                        <a:spcAft>
                          <a:spcPts val="0"/>
                        </a:spcAft>
                      </a:pPr>
                      <a:r>
                        <a:rPr lang="en-US" sz="1100">
                          <a:effectLst/>
                        </a:rPr>
                        <a:t>3</a:t>
                      </a:r>
                      <a:r>
                        <a:rPr lang="en-US" sz="1100" baseline="30000">
                          <a:effectLst/>
                        </a:rPr>
                        <a:t>RD</a:t>
                      </a:r>
                      <a:r>
                        <a:rPr lang="en-US" sz="1100">
                          <a:effectLst/>
                        </a:rPr>
                        <a:t> Party Website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57833814"/>
                  </a:ext>
                </a:extLst>
              </a:tr>
              <a:tr h="520750">
                <a:tc>
                  <a:txBody>
                    <a:bodyPr/>
                    <a:lstStyle/>
                    <a:p>
                      <a:pPr marL="0" marR="0" algn="ctr">
                        <a:lnSpc>
                          <a:spcPct val="107000"/>
                        </a:lnSpc>
                        <a:spcBef>
                          <a:spcPts val="0"/>
                        </a:spcBef>
                        <a:spcAft>
                          <a:spcPts val="0"/>
                        </a:spcAft>
                      </a:pPr>
                      <a:r>
                        <a:rPr lang="en-US" sz="1100" dirty="0">
                          <a:effectLst/>
                        </a:rPr>
                        <a:t>Photos for 3D Model Generation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5">
                  <a:txBody>
                    <a:bodyPr/>
                    <a:lstStyle/>
                    <a:p>
                      <a:pPr marL="0" marR="0" algn="ctr">
                        <a:lnSpc>
                          <a:spcPct val="107000"/>
                        </a:lnSpc>
                        <a:spcBef>
                          <a:spcPts val="0"/>
                        </a:spcBef>
                        <a:spcAft>
                          <a:spcPts val="0"/>
                        </a:spcAft>
                      </a:pPr>
                      <a:r>
                        <a:rPr lang="en-US" sz="1100">
                          <a:effectLst/>
                        </a:rPr>
                        <a:t>Temporarily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After 3D Model Generation Completed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EFS and 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83499749"/>
                  </a:ext>
                </a:extLst>
              </a:tr>
              <a:tr h="520750">
                <a:tc>
                  <a:txBody>
                    <a:bodyPr/>
                    <a:lstStyle/>
                    <a:p>
                      <a:pPr marL="0" marR="0" algn="ctr">
                        <a:lnSpc>
                          <a:spcPct val="107000"/>
                        </a:lnSpc>
                        <a:spcBef>
                          <a:spcPts val="0"/>
                        </a:spcBef>
                        <a:spcAft>
                          <a:spcPts val="0"/>
                        </a:spcAft>
                      </a:pPr>
                      <a:r>
                        <a:rPr lang="en-US" sz="1100">
                          <a:effectLst/>
                        </a:rPr>
                        <a:t>Photos for Box Content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rowSpan="4">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Triggers:</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Move Completed and Feedback Submitted</a:t>
                      </a:r>
                    </a:p>
                    <a:p>
                      <a:pPr marL="342900" marR="0" lvl="0" indent="-342900">
                        <a:lnSpc>
                          <a:spcPct val="107000"/>
                        </a:lnSpc>
                        <a:spcBef>
                          <a:spcPts val="0"/>
                        </a:spcBef>
                        <a:spcAft>
                          <a:spcPts val="0"/>
                        </a:spcAft>
                        <a:buFont typeface="Symbol" panose="05050102010706020507" pitchFamily="18" charset="2"/>
                        <a:buChar char=""/>
                      </a:pPr>
                      <a:r>
                        <a:rPr lang="en-US" sz="1100">
                          <a:effectLst/>
                        </a:rPr>
                        <a:t>Manual Deletion</a:t>
                      </a:r>
                    </a:p>
                    <a:p>
                      <a:pPr marL="342900" marR="0" lvl="0" indent="-342900">
                        <a:lnSpc>
                          <a:spcPct val="107000"/>
                        </a:lnSpc>
                        <a:spcBef>
                          <a:spcPts val="0"/>
                        </a:spcBef>
                        <a:spcAft>
                          <a:spcPts val="0"/>
                        </a:spcAft>
                        <a:buFont typeface="Symbol" panose="05050102010706020507" pitchFamily="18" charset="2"/>
                        <a:buChar char=""/>
                      </a:pPr>
                      <a:r>
                        <a:rPr lang="en-US" sz="1100">
                          <a:effectLst/>
                        </a:rPr>
                        <a:t>After Period of Time After Move Ended</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User Device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5470443"/>
                  </a:ext>
                </a:extLst>
              </a:tr>
              <a:tr h="253663">
                <a:tc>
                  <a:txBody>
                    <a:bodyPr/>
                    <a:lstStyle/>
                    <a:p>
                      <a:pPr marL="0" marR="0" algn="ctr">
                        <a:lnSpc>
                          <a:spcPct val="107000"/>
                        </a:lnSpc>
                        <a:spcBef>
                          <a:spcPts val="0"/>
                        </a:spcBef>
                        <a:spcAft>
                          <a:spcPts val="0"/>
                        </a:spcAft>
                      </a:pPr>
                      <a:r>
                        <a:rPr lang="en-US" sz="1100">
                          <a:effectLst/>
                        </a:rPr>
                        <a:t>Move Inventory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rowSpan="7">
                  <a:txBody>
                    <a:bodyPr/>
                    <a:lstStyle/>
                    <a:p>
                      <a:pPr marL="0" marR="0" algn="ctr">
                        <a:lnSpc>
                          <a:spcPct val="107000"/>
                        </a:lnSpc>
                        <a:spcBef>
                          <a:spcPts val="0"/>
                        </a:spcBef>
                        <a:spcAft>
                          <a:spcPts val="0"/>
                        </a:spcAft>
                      </a:pPr>
                      <a:r>
                        <a:rPr lang="en-US" sz="1100">
                          <a:effectLst/>
                        </a:rPr>
                        <a:t>DB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0144735"/>
                  </a:ext>
                </a:extLst>
              </a:tr>
              <a:tr h="253663">
                <a:tc>
                  <a:txBody>
                    <a:bodyPr/>
                    <a:lstStyle/>
                    <a:p>
                      <a:pPr marL="0" marR="0" algn="ctr">
                        <a:lnSpc>
                          <a:spcPct val="107000"/>
                        </a:lnSpc>
                        <a:spcBef>
                          <a:spcPts val="0"/>
                        </a:spcBef>
                        <a:spcAft>
                          <a:spcPts val="0"/>
                        </a:spcAft>
                      </a:pPr>
                      <a:r>
                        <a:rPr lang="en-US" sz="1100">
                          <a:effectLst/>
                        </a:rPr>
                        <a:t>Load Plan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96114390"/>
                  </a:ext>
                </a:extLst>
              </a:tr>
              <a:tr h="1095200">
                <a:tc>
                  <a:txBody>
                    <a:bodyPr/>
                    <a:lstStyle/>
                    <a:p>
                      <a:pPr marL="0" marR="0" algn="ctr">
                        <a:lnSpc>
                          <a:spcPct val="107000"/>
                        </a:lnSpc>
                        <a:spcBef>
                          <a:spcPts val="0"/>
                        </a:spcBef>
                        <a:spcAft>
                          <a:spcPts val="0"/>
                        </a:spcAft>
                      </a:pPr>
                      <a:r>
                        <a:rPr lang="en-US" sz="1100">
                          <a:effectLst/>
                        </a:rPr>
                        <a:t>User Location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User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59116175"/>
                  </a:ext>
                </a:extLst>
              </a:tr>
              <a:tr h="520750">
                <a:tc>
                  <a:txBody>
                    <a:bodyPr/>
                    <a:lstStyle/>
                    <a:p>
                      <a:pPr marL="0" marR="0" algn="ctr">
                        <a:lnSpc>
                          <a:spcPct val="107000"/>
                        </a:lnSpc>
                        <a:spcBef>
                          <a:spcPts val="0"/>
                        </a:spcBef>
                        <a:spcAft>
                          <a:spcPts val="0"/>
                        </a:spcAft>
                      </a:pPr>
                      <a:r>
                        <a:rPr lang="en-US" sz="1100">
                          <a:effectLst/>
                        </a:rPr>
                        <a:t>Anonymous Move Analytics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rowSpan="4">
                  <a:txBody>
                    <a:bodyPr/>
                    <a:lstStyle/>
                    <a:p>
                      <a:pPr marL="0" marR="0" algn="ctr">
                        <a:lnSpc>
                          <a:spcPct val="107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313684438"/>
                  </a:ext>
                </a:extLst>
              </a:tr>
              <a:tr h="520750">
                <a:tc>
                  <a:txBody>
                    <a:bodyPr/>
                    <a:lstStyle/>
                    <a:p>
                      <a:pPr marL="0" marR="0" algn="ctr">
                        <a:lnSpc>
                          <a:spcPct val="107000"/>
                        </a:lnSpc>
                        <a:spcBef>
                          <a:spcPts val="0"/>
                        </a:spcBef>
                        <a:spcAft>
                          <a:spcPts val="0"/>
                        </a:spcAft>
                      </a:pPr>
                      <a:r>
                        <a:rPr lang="en-US" sz="1100">
                          <a:effectLst/>
                        </a:rPr>
                        <a:t>App Usage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20425632"/>
                  </a:ext>
                </a:extLst>
              </a:tr>
              <a:tr h="253663">
                <a:tc>
                  <a:txBody>
                    <a:bodyPr/>
                    <a:lstStyle/>
                    <a:p>
                      <a:pPr marL="0" marR="0" algn="ctr">
                        <a:lnSpc>
                          <a:spcPct val="107000"/>
                        </a:lnSpc>
                        <a:spcBef>
                          <a:spcPts val="0"/>
                        </a:spcBef>
                        <a:spcAft>
                          <a:spcPts val="0"/>
                        </a:spcAft>
                      </a:pPr>
                      <a:r>
                        <a:rPr lang="en-US" sz="1100">
                          <a:effectLst/>
                        </a:rPr>
                        <a:t>Feedback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70574831"/>
                  </a:ext>
                </a:extLst>
              </a:tr>
              <a:tr h="253663">
                <a:tc>
                  <a:txBody>
                    <a:bodyPr/>
                    <a:lstStyle/>
                    <a:p>
                      <a:pPr marL="0" marR="0" algn="ctr">
                        <a:lnSpc>
                          <a:spcPct val="107000"/>
                        </a:lnSpc>
                        <a:spcBef>
                          <a:spcPts val="0"/>
                        </a:spcBef>
                        <a:spcAft>
                          <a:spcPts val="0"/>
                        </a:spcAft>
                      </a:pPr>
                      <a:r>
                        <a:rPr lang="en-US" sz="1100">
                          <a:effectLst/>
                        </a:rPr>
                        <a:t>Expert Tips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Move Expert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39032797"/>
                  </a:ext>
                </a:extLst>
              </a:tr>
            </a:tbl>
          </a:graphicData>
        </a:graphic>
      </p:graphicFrame>
    </p:spTree>
    <p:extLst>
      <p:ext uri="{BB962C8B-B14F-4D97-AF65-F5344CB8AC3E}">
        <p14:creationId xmlns:p14="http://schemas.microsoft.com/office/powerpoint/2010/main" val="1618735247"/>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211213" y="1480835"/>
            <a:ext cx="5310170" cy="590931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mover I need to be able to reset my own password.</a:t>
            </a:r>
          </a:p>
          <a:p>
            <a:pPr marL="285750" indent="-285750">
              <a:buFont typeface="Arial" panose="020B0604020202020204" pitchFamily="34" charset="0"/>
              <a:buChar char="•"/>
            </a:pPr>
            <a:r>
              <a:rPr lang="en-US">
                <a:solidFill>
                  <a:schemeClr val="bg1"/>
                </a:solidFill>
              </a:rPr>
              <a:t>As a mover I need to be able to unlock my account via email when I have entered too many incorrect passwords.</a:t>
            </a:r>
          </a:p>
          <a:p>
            <a:pPr marL="285750" indent="-285750">
              <a:buFont typeface="Arial" panose="020B0604020202020204" pitchFamily="34" charset="0"/>
              <a:buChar char="•"/>
            </a:pPr>
            <a:r>
              <a:rPr lang="en-US">
                <a:solidFill>
                  <a:schemeClr val="bg1"/>
                </a:solidFill>
              </a:rPr>
              <a:t>As a mover I need to be able to share my move plan with those who are helping me.</a:t>
            </a:r>
          </a:p>
          <a:p>
            <a:pPr marL="285750" indent="-285750">
              <a:buFont typeface="Arial" panose="020B0604020202020204" pitchFamily="34" charset="0"/>
              <a:buChar char="•"/>
            </a:pPr>
            <a:r>
              <a:rPr lang="en-US">
                <a:solidFill>
                  <a:schemeClr val="bg1"/>
                </a:solidFill>
              </a:rPr>
              <a:t>As a mover I need to be able create and delete a move plan.</a:t>
            </a:r>
          </a:p>
          <a:p>
            <a:pPr marL="285750" indent="-285750">
              <a:buFont typeface="Arial" panose="020B0604020202020204" pitchFamily="34" charset="0"/>
              <a:buChar char="•"/>
            </a:pPr>
            <a:r>
              <a:rPr lang="en-US">
                <a:solidFill>
                  <a:schemeClr val="bg1"/>
                </a:solidFill>
              </a:rPr>
              <a:t>As a mover I need to be able to measure my items.</a:t>
            </a:r>
          </a:p>
          <a:p>
            <a:pPr marL="285750" indent="-285750">
              <a:buFont typeface="Arial" panose="020B0604020202020204" pitchFamily="34" charset="0"/>
              <a:buChar char="•"/>
            </a:pPr>
            <a:r>
              <a:rPr lang="en-US">
                <a:solidFill>
                  <a:schemeClr val="bg1"/>
                </a:solidFill>
              </a:rPr>
              <a:t>As a mover I need to be able to reserve and rent a truck.</a:t>
            </a:r>
          </a:p>
          <a:p>
            <a:pPr marL="285750" indent="-285750">
              <a:buFont typeface="Arial" panose="020B0604020202020204" pitchFamily="34" charset="0"/>
              <a:buChar char="•"/>
            </a:pPr>
            <a:r>
              <a:rPr lang="en-US">
                <a:solidFill>
                  <a:schemeClr val="bg1"/>
                </a:solidFill>
              </a:rPr>
              <a:t>As a mover I need to be able to see a catalogue of all my items.</a:t>
            </a:r>
          </a:p>
          <a:p>
            <a:pPr marL="285750" indent="-285750">
              <a:buFont typeface="Arial" panose="020B0604020202020204" pitchFamily="34" charset="0"/>
              <a:buChar char="•"/>
            </a:pPr>
            <a:r>
              <a:rPr lang="en-US">
                <a:solidFill>
                  <a:schemeClr val="bg1"/>
                </a:solidFill>
              </a:rPr>
              <a:t>As a mover I need to be able to ensure specific items are within reach.</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4247317"/>
          </a:xfrm>
          <a:prstGeom prst="rect">
            <a:avLst/>
          </a:prstGeom>
        </p:spPr>
        <p:txBody>
          <a:bodyPr lIns="91440" tIns="45720" rIns="91440" bIns="45720" anchor="t">
            <a:spAutoFit/>
          </a:bodyPr>
          <a:lstStyle/>
          <a:p>
            <a:pPr marL="285750" indent="-285750">
              <a:buFont typeface="Arial" panose="020B0604020202020204" pitchFamily="34" charset="0"/>
              <a:buChar char="•"/>
            </a:pPr>
            <a:r>
              <a:rPr lang="en-US">
                <a:solidFill>
                  <a:srgbClr val="FFFFFF"/>
                </a:solidFill>
                <a:latin typeface="Arial"/>
              </a:rPr>
              <a:t>As a mover I would like to have QR codes to help me organize my boxes</a:t>
            </a:r>
          </a:p>
          <a:p>
            <a:pPr marL="285750" indent="-285750">
              <a:buFont typeface="Arial" panose="020B0604020202020204" pitchFamily="34" charset="0"/>
              <a:buChar char="•"/>
            </a:pPr>
            <a:r>
              <a:rPr lang="en-US">
                <a:solidFill>
                  <a:schemeClr val="bg1"/>
                </a:solidFill>
              </a:rPr>
              <a:t>As a mover I would like to be able to access a tutorial on how to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mover I would like to be able to access a database of commonly found household items.</a:t>
            </a:r>
          </a:p>
          <a:p>
            <a:pPr marL="285750" indent="-285750">
              <a:buFont typeface="Arial" panose="020B0604020202020204" pitchFamily="34" charset="0"/>
              <a:buChar char="•"/>
            </a:pPr>
            <a:r>
              <a:rPr lang="en-US">
                <a:solidFill>
                  <a:schemeClr val="bg1"/>
                </a:solidFill>
              </a:rPr>
              <a:t>As a mover I would like to be able to enter a preference on vehicle I would like to rent.</a:t>
            </a:r>
          </a:p>
          <a:p>
            <a:pPr marL="285750" indent="-285750">
              <a:buFont typeface="Arial" panose="020B0604020202020204" pitchFamily="34" charset="0"/>
              <a:buChar char="•"/>
            </a:pPr>
            <a:r>
              <a:rPr lang="en-US">
                <a:solidFill>
                  <a:schemeClr val="bg1"/>
                </a:solidFill>
              </a:rPr>
              <a:t>As a mover I would like to be able to access tips if I encounter a problem. </a:t>
            </a:r>
          </a:p>
          <a:p>
            <a:pPr marL="285750" indent="-285750">
              <a:buFont typeface="Arial" panose="020B0604020202020204" pitchFamily="34" charset="0"/>
              <a:buChar char="•"/>
            </a:pPr>
            <a:r>
              <a:rPr lang="en-US">
                <a:solidFill>
                  <a:schemeClr val="bg1"/>
                </a:solidFill>
              </a:rPr>
              <a:t>As a mover I would like to be able to rate my experience.</a:t>
            </a:r>
          </a:p>
          <a:p>
            <a:pPr marL="285750" indent="-285750">
              <a:buFont typeface="Arial" panose="020B0604020202020204" pitchFamily="34" charset="0"/>
              <a:buChar char="•"/>
            </a:pPr>
            <a:r>
              <a:rPr lang="en-US">
                <a:solidFill>
                  <a:schemeClr val="bg1"/>
                </a:solidFill>
              </a:rPr>
              <a:t>As a mover I would like to be able to provide feedback.</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1009"/>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A1 - User Stories (Mover)</a:t>
            </a:r>
            <a:endParaRPr lang="en-US" sz="4000">
              <a:solidFill>
                <a:schemeClr val="bg2"/>
              </a:solidFill>
            </a:endParaRPr>
          </a:p>
        </p:txBody>
      </p:sp>
      <p:sp>
        <p:nvSpPr>
          <p:cNvPr id="2" name="CustomShape 3">
            <a:extLst>
              <a:ext uri="{FF2B5EF4-FFF2-40B4-BE49-F238E27FC236}">
                <a16:creationId xmlns:a16="http://schemas.microsoft.com/office/drawing/2014/main" id="{932BFC99-4136-4E27-9969-7A21B21091FA}"/>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06F5E507-A266-42AF-A105-A29EB2F067BD}" type="slidenum">
              <a:rPr lang="en-US" sz="1200" b="1" spc="-1" smtClean="0">
                <a:solidFill>
                  <a:srgbClr val="FFFFFF"/>
                </a:solidFill>
                <a:latin typeface="Gulim"/>
              </a:rPr>
              <a:t>69</a:t>
            </a:fld>
            <a:endParaRPr lang="en-US" sz="1200" b="0" strike="noStrike" spc="-1">
              <a:latin typeface="Arial"/>
            </a:endParaRPr>
          </a:p>
        </p:txBody>
      </p:sp>
      <p:sp>
        <p:nvSpPr>
          <p:cNvPr id="7" name="CustomShape 6">
            <a:extLst>
              <a:ext uri="{FF2B5EF4-FFF2-40B4-BE49-F238E27FC236}">
                <a16:creationId xmlns:a16="http://schemas.microsoft.com/office/drawing/2014/main" id="{5F3C918D-453D-45D1-A293-4AE1F40AB2C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6007425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7</a:t>
            </a:r>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website visitor I need to be able to see how </a:t>
            </a:r>
            <a:r>
              <a:rPr lang="en-US" err="1">
                <a:solidFill>
                  <a:schemeClr val="bg1"/>
                </a:solidFill>
              </a:rPr>
              <a:t>Load.In</a:t>
            </a:r>
            <a:r>
              <a:rPr lang="en-US">
                <a:solidFill>
                  <a:schemeClr val="bg1"/>
                </a:solidFill>
              </a:rPr>
              <a:t> works.</a:t>
            </a:r>
          </a:p>
          <a:p>
            <a:pPr marL="285750" indent="-285750">
              <a:buFont typeface="Arial" panose="020B0604020202020204" pitchFamily="34" charset="0"/>
              <a:buChar char="•"/>
            </a:pPr>
            <a:r>
              <a:rPr lang="en-US">
                <a:solidFill>
                  <a:schemeClr val="bg1"/>
                </a:solidFill>
              </a:rPr>
              <a:t>As a website visitor I need to be able to see why I should use </a:t>
            </a:r>
            <a:r>
              <a:rPr lang="en-US" err="1">
                <a:solidFill>
                  <a:schemeClr val="bg1"/>
                </a:solidFill>
              </a:rPr>
              <a:t>Load.In</a:t>
            </a:r>
            <a:r>
              <a:rPr lang="en-US">
                <a:solidFill>
                  <a:schemeClr val="bg1"/>
                </a:solidFill>
              </a:rPr>
              <a:t>.</a:t>
            </a:r>
          </a:p>
          <a:p>
            <a:pPr marL="285750" indent="-285750">
              <a:buFont typeface="Arial" panose="020B0604020202020204" pitchFamily="34" charset="0"/>
              <a:buChar char="•"/>
            </a:pPr>
            <a:r>
              <a:rPr lang="en-US">
                <a:solidFill>
                  <a:schemeClr val="bg1"/>
                </a:solidFill>
              </a:rPr>
              <a:t>As a website visitor I need to be able to make a user account.</a:t>
            </a:r>
          </a:p>
          <a:p>
            <a:pPr marL="285750" indent="-285750">
              <a:buFont typeface="Arial" panose="020B0604020202020204" pitchFamily="34" charset="0"/>
              <a:buChar char="•"/>
            </a:pPr>
            <a:r>
              <a:rPr lang="en-US">
                <a:solidFill>
                  <a:schemeClr val="bg1"/>
                </a:solidFill>
              </a:rPr>
              <a:t>As a website visitor I need to be able to reset my password.</a:t>
            </a:r>
          </a:p>
          <a:p>
            <a:pPr marL="285750" indent="-285750">
              <a:buFont typeface="Arial" panose="020B0604020202020204" pitchFamily="34" charset="0"/>
              <a:buChar char="•"/>
            </a:pPr>
            <a:r>
              <a:rPr lang="en-US">
                <a:solidFill>
                  <a:schemeClr val="bg1"/>
                </a:solidFill>
              </a:rPr>
              <a:t>As a website visitor I need to be able to download </a:t>
            </a:r>
            <a:r>
              <a:rPr lang="en-US" err="1">
                <a:solidFill>
                  <a:schemeClr val="bg1"/>
                </a:solidFill>
              </a:rPr>
              <a:t>Load.In</a:t>
            </a:r>
            <a:r>
              <a:rPr lang="en-US">
                <a:solidFill>
                  <a:schemeClr val="bg1"/>
                </a:solidFill>
              </a:rPr>
              <a:t>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website visitor I would like to be able to see a Frequently Asked Questions (FAQ) about </a:t>
            </a:r>
            <a:r>
              <a:rPr lang="en-US" err="1">
                <a:solidFill>
                  <a:schemeClr val="bg1"/>
                </a:solidFill>
                <a:ea typeface="+mn-lt"/>
                <a:cs typeface="+mn-lt"/>
              </a:rPr>
              <a:t>Load.In</a:t>
            </a:r>
            <a:endParaRPr lang="en-US">
              <a:solidFill>
                <a:schemeClr val="bg1"/>
              </a:solidFill>
              <a:ea typeface="+mn-lt"/>
              <a:cs typeface="+mn-lt"/>
            </a:endParaRPr>
          </a:p>
          <a:p>
            <a:pPr marL="285750" indent="-285750">
              <a:buFont typeface="Arial"/>
              <a:buChar char="•"/>
            </a:pPr>
            <a:r>
              <a:rPr lang="en-US">
                <a:solidFill>
                  <a:schemeClr val="bg1"/>
                </a:solidFill>
                <a:ea typeface="+mn-lt"/>
                <a:cs typeface="+mn-lt"/>
              </a:rPr>
              <a:t>As a website visitor I would like to be able to see who created </a:t>
            </a:r>
            <a:r>
              <a:rPr lang="en-US" err="1">
                <a:solidFill>
                  <a:schemeClr val="bg1"/>
                </a:solidFill>
                <a:ea typeface="+mn-lt"/>
                <a:cs typeface="+mn-lt"/>
              </a:rPr>
              <a:t>Load.In</a:t>
            </a:r>
            <a:r>
              <a:rPr lang="en-US">
                <a:solidFill>
                  <a:schemeClr val="bg1"/>
                </a:solidFill>
                <a:ea typeface="+mn-lt"/>
                <a:cs typeface="+mn-lt"/>
              </a:rPr>
              <a:t>.</a:t>
            </a:r>
          </a:p>
          <a:p>
            <a:pPr marL="285750" indent="-285750">
              <a:buFont typeface="Arial"/>
              <a:buChar char="•"/>
            </a:pPr>
            <a:r>
              <a:rPr lang="en-US">
                <a:solidFill>
                  <a:schemeClr val="bg1"/>
                </a:solidFill>
                <a:cs typeface="Arial"/>
              </a:rPr>
              <a:t>As a website visitor I would like to be able to see the about information for </a:t>
            </a:r>
            <a:r>
              <a:rPr lang="en-US" err="1">
                <a:solidFill>
                  <a:schemeClr val="bg1"/>
                </a:solidFill>
                <a:cs typeface="Arial"/>
              </a:rPr>
              <a:t>Load.In</a:t>
            </a:r>
            <a:endParaRPr lang="en-US">
              <a:solidFill>
                <a:schemeClr val="bg1"/>
              </a:solidFill>
              <a:cs typeface="Arial"/>
            </a:endParaRPr>
          </a:p>
          <a:p>
            <a:pPr marL="285750" indent="-285750">
              <a:buFont typeface="Arial"/>
              <a:buChar char="•"/>
            </a:pPr>
            <a:r>
              <a:rPr lang="en-US">
                <a:solidFill>
                  <a:schemeClr val="bg1"/>
                </a:solidFill>
                <a:cs typeface="Arial"/>
              </a:rPr>
              <a:t>As a website visitor I would like to be able to subscribe to a mailing list. </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6"/>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A2 – User Stories (Website Visitor)</a:t>
            </a:r>
            <a:endParaRPr lang="en-US" sz="4000">
              <a:solidFill>
                <a:schemeClr val="bg2"/>
              </a:solidFill>
            </a:endParaRPr>
          </a:p>
        </p:txBody>
      </p:sp>
      <p:sp>
        <p:nvSpPr>
          <p:cNvPr id="2" name="CustomShape 3">
            <a:extLst>
              <a:ext uri="{FF2B5EF4-FFF2-40B4-BE49-F238E27FC236}">
                <a16:creationId xmlns:a16="http://schemas.microsoft.com/office/drawing/2014/main" id="{E2CB5E0D-6647-4F6B-9F44-1010DF14A242}"/>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0D1E4121-2FBF-48F2-870D-953DD4F72FD3}" type="slidenum">
              <a:rPr lang="en-US" sz="1200" b="1" spc="-1" smtClean="0">
                <a:solidFill>
                  <a:srgbClr val="FFFFFF"/>
                </a:solidFill>
                <a:latin typeface="Gulim"/>
              </a:rPr>
              <a:t>70</a:t>
            </a:fld>
            <a:endParaRPr lang="en-US" sz="1200" b="0" strike="noStrike" spc="-1">
              <a:latin typeface="Arial"/>
            </a:endParaRPr>
          </a:p>
        </p:txBody>
      </p:sp>
      <p:sp>
        <p:nvSpPr>
          <p:cNvPr id="7" name="CustomShape 6">
            <a:extLst>
              <a:ext uri="{FF2B5EF4-FFF2-40B4-BE49-F238E27FC236}">
                <a16:creationId xmlns:a16="http://schemas.microsoft.com/office/drawing/2014/main" id="{698062FD-02CB-48E1-8651-78CF7AF20EEC}"/>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96979389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move expert I need to be able to reset my own password.</a:t>
            </a:r>
          </a:p>
          <a:p>
            <a:pPr marL="285750" indent="-285750">
              <a:buFont typeface="Arial" panose="020B0604020202020204" pitchFamily="34" charset="0"/>
              <a:buChar char="•"/>
            </a:pPr>
            <a:r>
              <a:rPr lang="en-US">
                <a:solidFill>
                  <a:schemeClr val="bg1"/>
                </a:solidFill>
              </a:rPr>
              <a:t>As a move expert I need to be able to unlock my account through email.</a:t>
            </a:r>
          </a:p>
          <a:p>
            <a:pPr marL="285750" indent="-285750">
              <a:buFont typeface="Arial" panose="020B0604020202020204" pitchFamily="34" charset="0"/>
              <a:buChar char="•"/>
            </a:pPr>
            <a:r>
              <a:rPr lang="en-US">
                <a:solidFill>
                  <a:schemeClr val="bg1"/>
                </a:solidFill>
              </a:rPr>
              <a:t>As a move expert I need to be able to create an article about packing.</a:t>
            </a:r>
          </a:p>
          <a:p>
            <a:pPr marL="285750" indent="-285750">
              <a:buFont typeface="Arial" panose="020B0604020202020204" pitchFamily="34" charset="0"/>
              <a:buChar char="•"/>
            </a:pPr>
            <a:r>
              <a:rPr lang="en-US">
                <a:solidFill>
                  <a:schemeClr val="bg1"/>
                </a:solidFill>
              </a:rPr>
              <a:t>As a move expert I need to be able to see ratings on my articles.</a:t>
            </a:r>
          </a:p>
          <a:p>
            <a:pPr marL="285750" indent="-285750">
              <a:buFont typeface="Arial" panose="020B0604020202020204" pitchFamily="34" charset="0"/>
              <a:buChar char="•"/>
            </a:pPr>
            <a:r>
              <a:rPr lang="en-US">
                <a:solidFill>
                  <a:schemeClr val="bg1"/>
                </a:solidFill>
              </a:rPr>
              <a:t>As a move expert I need to be able to see questions asked by movers.</a:t>
            </a:r>
          </a:p>
          <a:p>
            <a:pPr marL="285750" indent="-285750">
              <a:buFont typeface="Arial" panose="020B0604020202020204" pitchFamily="34" charset="0"/>
              <a:buChar char="•"/>
            </a:pPr>
            <a:r>
              <a:rPr lang="en-US">
                <a:solidFill>
                  <a:schemeClr val="bg1"/>
                </a:solidFill>
              </a:rPr>
              <a:t>As a move expert I need to be able to respond to questions asked by movers.</a:t>
            </a:r>
          </a:p>
          <a:p>
            <a:pPr marL="285750" indent="-285750">
              <a:buFont typeface="Arial" panose="020B0604020202020204" pitchFamily="34" charset="0"/>
              <a:buChar char="•"/>
            </a:pPr>
            <a:r>
              <a:rPr lang="en-US">
                <a:solidFill>
                  <a:schemeClr val="bg1"/>
                </a:solidFill>
              </a:rPr>
              <a:t>As a move expert I need to be able to provide video instructions of loading. </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3970318"/>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move expert I would like to be able to add images to my articles.</a:t>
            </a:r>
          </a:p>
          <a:p>
            <a:pPr marL="285750" indent="-285750">
              <a:buFont typeface="Arial"/>
              <a:buChar char="•"/>
            </a:pPr>
            <a:r>
              <a:rPr lang="en-US">
                <a:solidFill>
                  <a:schemeClr val="bg1"/>
                </a:solidFill>
                <a:cs typeface="Arial"/>
              </a:rPr>
              <a:t>As a move expert I would like to be able to see heat maps provided by application usage.</a:t>
            </a:r>
          </a:p>
          <a:p>
            <a:pPr marL="285750" indent="-285750">
              <a:buFont typeface="Arial"/>
              <a:buChar char="•"/>
            </a:pPr>
            <a:r>
              <a:rPr lang="en-US">
                <a:solidFill>
                  <a:schemeClr val="bg1"/>
                </a:solidFill>
                <a:cs typeface="Arial"/>
              </a:rPr>
              <a:t>As a move expert I would like to be able to see which tips are being used the most and least.</a:t>
            </a:r>
          </a:p>
          <a:p>
            <a:pPr marL="285750" indent="-285750">
              <a:buFont typeface="Arial"/>
              <a:buChar char="•"/>
            </a:pPr>
            <a:r>
              <a:rPr lang="en-US">
                <a:solidFill>
                  <a:schemeClr val="bg1"/>
                </a:solidFill>
                <a:cs typeface="Arial"/>
              </a:rPr>
              <a:t>As a move expert I would like to be able to search feedback from moves and sort by rating.</a:t>
            </a:r>
          </a:p>
          <a:p>
            <a:pPr marL="285750" indent="-285750">
              <a:buFont typeface="Arial"/>
              <a:buChar char="•"/>
            </a:pPr>
            <a:r>
              <a:rPr lang="en-US">
                <a:solidFill>
                  <a:schemeClr val="bg1"/>
                </a:solidFill>
                <a:cs typeface="Arial"/>
              </a:rPr>
              <a:t>As a move expert I would like to be able to respond to feedback.</a:t>
            </a:r>
          </a:p>
          <a:p>
            <a:pPr marL="285750" indent="-285750">
              <a:buFont typeface="Arial"/>
              <a:buChar char="•"/>
            </a:pPr>
            <a:r>
              <a:rPr lang="en-US">
                <a:solidFill>
                  <a:schemeClr val="bg1"/>
                </a:solidFill>
                <a:cs typeface="Arial"/>
              </a:rPr>
              <a:t>As a move expert I would like to be able to see the details of load plans I'm helping with.</a:t>
            </a:r>
          </a:p>
          <a:p>
            <a:pPr marL="285750" indent="-285750">
              <a:buFont typeface="Arial"/>
              <a:buChar char="•"/>
            </a:pPr>
            <a:endParaRPr lang="en-US">
              <a:solidFill>
                <a:schemeClr val="bg1"/>
              </a:solidFill>
              <a:cs typeface="Arial"/>
            </a:endParaRPr>
          </a:p>
          <a:p>
            <a:pPr marL="285750" indent="-285750">
              <a:buFont typeface="Arial"/>
              <a:buChar char="•"/>
            </a:pPr>
            <a:endParaRPr lang="en-US">
              <a:solidFill>
                <a:schemeClr val="bg1"/>
              </a:solidFill>
              <a:cs typeface="Aria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A3 – User Stories (Move Expert)</a:t>
            </a:r>
            <a:endParaRPr lang="en-US" sz="4000">
              <a:solidFill>
                <a:schemeClr val="bg2"/>
              </a:solidFill>
            </a:endParaRPr>
          </a:p>
        </p:txBody>
      </p:sp>
      <p:sp>
        <p:nvSpPr>
          <p:cNvPr id="2" name="CustomShape 3">
            <a:extLst>
              <a:ext uri="{FF2B5EF4-FFF2-40B4-BE49-F238E27FC236}">
                <a16:creationId xmlns:a16="http://schemas.microsoft.com/office/drawing/2014/main" id="{A2B888B0-6C43-4A06-A30E-3187D2F224D0}"/>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CABC099B-5C07-4FEF-821F-CB75055267BC}" type="slidenum">
              <a:rPr lang="en-US" sz="1200" b="1" spc="-1" smtClean="0">
                <a:solidFill>
                  <a:srgbClr val="FFFFFF"/>
                </a:solidFill>
                <a:latin typeface="Gulim"/>
              </a:rPr>
              <a:t>71</a:t>
            </a:fld>
            <a:endParaRPr lang="en-US" sz="1200" b="0" strike="noStrike" spc="-1">
              <a:latin typeface="Arial"/>
            </a:endParaRPr>
          </a:p>
        </p:txBody>
      </p:sp>
      <p:sp>
        <p:nvSpPr>
          <p:cNvPr id="7" name="CustomShape 6">
            <a:extLst>
              <a:ext uri="{FF2B5EF4-FFF2-40B4-BE49-F238E27FC236}">
                <a16:creationId xmlns:a16="http://schemas.microsoft.com/office/drawing/2014/main" id="{4789F5F8-10E6-4542-9AE5-D0F26B37088E}"/>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17852745"/>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5355312"/>
          </a:xfrm>
          <a:prstGeom prst="rect">
            <a:avLst/>
          </a:prstGeom>
          <a:noFill/>
        </p:spPr>
        <p:txBody>
          <a:bodyPr wrap="square" lIns="91440" tIns="45720" rIns="91440" bIns="45720" rtlCol="0" anchor="t">
            <a:spAutoFit/>
          </a:bodyPr>
          <a:lstStyle/>
          <a:p>
            <a:pPr marL="285750" indent="-285750">
              <a:buFont typeface="Arial"/>
              <a:buChar char="•"/>
            </a:pPr>
            <a:r>
              <a:rPr lang="en-US">
                <a:solidFill>
                  <a:schemeClr val="bg1"/>
                </a:solidFill>
              </a:rPr>
              <a:t>As a RAC I need to be able to access anonymous data.</a:t>
            </a:r>
          </a:p>
          <a:p>
            <a:pPr marL="285750" indent="-285750">
              <a:buFont typeface="Arial"/>
              <a:buChar char="•"/>
            </a:pPr>
            <a:r>
              <a:rPr lang="en-US">
                <a:solidFill>
                  <a:schemeClr val="bg1"/>
                </a:solidFill>
              </a:rPr>
              <a:t>As a RAC I need to be able to see start and end move locations.</a:t>
            </a:r>
          </a:p>
          <a:p>
            <a:pPr marL="285750" indent="-285750">
              <a:buFont typeface="Arial"/>
              <a:buChar char="•"/>
            </a:pPr>
            <a:r>
              <a:rPr lang="en-US">
                <a:solidFill>
                  <a:schemeClr val="bg1"/>
                </a:solidFill>
              </a:rPr>
              <a:t>As a RAC I need to be able to see when the vehicles are rented compared to moving date.</a:t>
            </a:r>
          </a:p>
          <a:p>
            <a:pPr marL="285750" indent="-285750">
              <a:buFont typeface="Arial"/>
              <a:buChar char="•"/>
            </a:pPr>
            <a:r>
              <a:rPr lang="en-US">
                <a:solidFill>
                  <a:schemeClr val="bg1"/>
                </a:solidFill>
              </a:rPr>
              <a:t>As a RAC I need to be able to see what percentage of items are fragile.</a:t>
            </a:r>
          </a:p>
          <a:p>
            <a:pPr marL="285750" indent="-285750">
              <a:buFont typeface="Arial"/>
              <a:buChar char="•"/>
            </a:pPr>
            <a:r>
              <a:rPr lang="en-US">
                <a:solidFill>
                  <a:schemeClr val="bg1"/>
                </a:solidFill>
              </a:rPr>
              <a:t>As a RAC I need to be able to see what type of items are being moved.</a:t>
            </a:r>
          </a:p>
          <a:p>
            <a:pPr marL="285750" indent="-285750">
              <a:buFont typeface="Arial"/>
              <a:buChar char="•"/>
            </a:pPr>
            <a:r>
              <a:rPr lang="en-US">
                <a:solidFill>
                  <a:schemeClr val="bg1"/>
                </a:solidFill>
              </a:rPr>
              <a:t>As a RAC I need to be able to see the status of rental deals being offered through web API connected to </a:t>
            </a:r>
            <a:r>
              <a:rPr lang="en-US" err="1">
                <a:solidFill>
                  <a:schemeClr val="bg1"/>
                </a:solidFill>
              </a:rPr>
              <a:t>Load.In</a:t>
            </a:r>
            <a:r>
              <a:rPr lang="en-US">
                <a:solidFill>
                  <a:schemeClr val="bg1"/>
                </a:solidFill>
              </a:rPr>
              <a:t>.</a:t>
            </a:r>
          </a:p>
          <a:p>
            <a:pPr marL="285750" indent="-285750">
              <a:buFont typeface="Arial"/>
              <a:buChar char="•"/>
            </a:pPr>
            <a:r>
              <a:rPr lang="en-US">
                <a:solidFill>
                  <a:schemeClr val="bg1"/>
                </a:solidFill>
              </a:rPr>
              <a:t>As a RAC I need to be able to provide feedback on my experience.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308324"/>
          </a:xfrm>
          <a:prstGeom prst="rect">
            <a:avLst/>
          </a:prstGeom>
        </p:spPr>
        <p:txBody>
          <a:bodyPr lIns="91440" tIns="45720" rIns="91440" bIns="45720" anchor="t">
            <a:spAutoFit/>
          </a:bodyPr>
          <a:lstStyle/>
          <a:p>
            <a:pPr marL="285750" indent="-285750">
              <a:buFont typeface="Arial"/>
              <a:buChar char="•"/>
            </a:pPr>
            <a:r>
              <a:rPr lang="en-US">
                <a:solidFill>
                  <a:schemeClr val="bg1"/>
                </a:solidFill>
                <a:cs typeface="Arial"/>
              </a:rPr>
              <a:t>As a RAC I would like to be able to see feedback on the information quality of the move.</a:t>
            </a:r>
          </a:p>
          <a:p>
            <a:pPr marL="285750" indent="-285750">
              <a:buFont typeface="Arial"/>
              <a:buChar char="•"/>
            </a:pPr>
            <a:r>
              <a:rPr lang="en-US">
                <a:solidFill>
                  <a:schemeClr val="bg1"/>
                </a:solidFill>
                <a:cs typeface="Arial"/>
              </a:rPr>
              <a:t>As a RAC I would like to be able to see feedback on potential improvements of rental company.</a:t>
            </a:r>
          </a:p>
          <a:p>
            <a:pPr marL="285750" indent="-285750">
              <a:buFont typeface="Arial"/>
              <a:buChar char="•"/>
            </a:pPr>
            <a:r>
              <a:rPr lang="en-US">
                <a:solidFill>
                  <a:schemeClr val="bg1"/>
                </a:solidFill>
                <a:cs typeface="Arial"/>
              </a:rPr>
              <a:t>As a RAC I would like to be able to respond to feedback.</a:t>
            </a:r>
          </a:p>
          <a:p>
            <a:pPr marL="285750" indent="-285750">
              <a:buFont typeface="Arial"/>
              <a:buChar char="•"/>
            </a:pPr>
            <a:r>
              <a:rPr lang="en-US">
                <a:solidFill>
                  <a:schemeClr val="bg1"/>
                </a:solidFill>
                <a:cs typeface="Arial"/>
              </a:rPr>
              <a:t>As a RAC I would like to be able to see information regarding my truck dimensions and boxes being used.</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89668"/>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A4 – User Stories (Rental Company)</a:t>
            </a:r>
            <a:endParaRPr lang="en-US" sz="4000">
              <a:solidFill>
                <a:schemeClr val="bg2"/>
              </a:solidFill>
            </a:endParaRPr>
          </a:p>
        </p:txBody>
      </p:sp>
      <p:sp>
        <p:nvSpPr>
          <p:cNvPr id="2" name="CustomShape 3">
            <a:extLst>
              <a:ext uri="{FF2B5EF4-FFF2-40B4-BE49-F238E27FC236}">
                <a16:creationId xmlns:a16="http://schemas.microsoft.com/office/drawing/2014/main" id="{26D62B32-B4F7-4043-8038-83AC4233D779}"/>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9B0DE12F-E5B2-4ADA-AA92-1DC50E309AA7}" type="slidenum">
              <a:rPr lang="en-US" sz="1200" b="1" spc="-1" smtClean="0">
                <a:solidFill>
                  <a:srgbClr val="FFFFFF"/>
                </a:solidFill>
                <a:latin typeface="Gulim"/>
              </a:rPr>
              <a:t>72</a:t>
            </a:fld>
            <a:endParaRPr lang="en-US" sz="1200" b="1" spc="-1">
              <a:solidFill>
                <a:srgbClr val="FFFFFF"/>
              </a:solidFill>
              <a:latin typeface="Gulim"/>
            </a:endParaRPr>
          </a:p>
        </p:txBody>
      </p:sp>
      <p:sp>
        <p:nvSpPr>
          <p:cNvPr id="7" name="CustomShape 6">
            <a:extLst>
              <a:ext uri="{FF2B5EF4-FFF2-40B4-BE49-F238E27FC236}">
                <a16:creationId xmlns:a16="http://schemas.microsoft.com/office/drawing/2014/main" id="{4633E74C-99AF-47D4-A612-2DD7454924BD}"/>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2456108842"/>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chat bot admin I need to be able to read questions submitted by a user.</a:t>
            </a:r>
          </a:p>
          <a:p>
            <a:pPr marL="285750" indent="-285750">
              <a:buFont typeface="Arial" panose="020B0604020202020204" pitchFamily="34" charset="0"/>
              <a:buChar char="•"/>
            </a:pPr>
            <a:r>
              <a:rPr lang="en-US">
                <a:solidFill>
                  <a:schemeClr val="bg1"/>
                </a:solidFill>
              </a:rPr>
              <a:t>As a chat bot admin I need to be able to provide detailed responses to the user.</a:t>
            </a:r>
          </a:p>
          <a:p>
            <a:pPr marL="285750" indent="-285750">
              <a:buFont typeface="Arial" panose="020B0604020202020204" pitchFamily="34" charset="0"/>
              <a:buChar char="•"/>
            </a:pPr>
            <a:r>
              <a:rPr lang="en-US">
                <a:solidFill>
                  <a:schemeClr val="bg1"/>
                </a:solidFill>
              </a:rPr>
              <a:t>As a chat bot admin I need to be able provide answers to all questions movers may have.</a:t>
            </a:r>
          </a:p>
          <a:p>
            <a:pPr marL="285750" indent="-285750">
              <a:buFont typeface="Arial" panose="020B0604020202020204" pitchFamily="34" charset="0"/>
              <a:buChar char="•"/>
            </a:pPr>
            <a:r>
              <a:rPr lang="en-US">
                <a:solidFill>
                  <a:schemeClr val="bg1"/>
                </a:solidFill>
              </a:rPr>
              <a:t>As a chat bot admin I need to be able to maintain my state as the user scans the FAQ and my output.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923330"/>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 chat bot admin I would like to be able to provide links to articles to users.</a:t>
            </a:r>
          </a:p>
          <a:p>
            <a:pPr marL="285750" indent="-285750">
              <a:buFont typeface="Arial"/>
              <a:buChar char="•"/>
            </a:pPr>
            <a:endParaRPr lang="en-US">
              <a:solidFill>
                <a:schemeClr val="bg1"/>
              </a:solidFill>
              <a:cs typeface="Arial"/>
            </a:endParaRPr>
          </a:p>
        </p:txBody>
      </p:sp>
      <p:sp>
        <p:nvSpPr>
          <p:cNvPr id="5" name="TextShape 4">
            <a:extLst>
              <a:ext uri="{FF2B5EF4-FFF2-40B4-BE49-F238E27FC236}">
                <a16:creationId xmlns:a16="http://schemas.microsoft.com/office/drawing/2014/main" id="{9540F474-7EB2-4E10-9D3C-5F193FA54CB2}"/>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63690"/>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A5 – User Stories (Chat Bot Admin)</a:t>
            </a:r>
            <a:endParaRPr lang="en-US" sz="4000">
              <a:solidFill>
                <a:schemeClr val="bg2"/>
              </a:solidFill>
            </a:endParaRPr>
          </a:p>
        </p:txBody>
      </p:sp>
      <p:sp>
        <p:nvSpPr>
          <p:cNvPr id="2" name="CustomShape 3">
            <a:extLst>
              <a:ext uri="{FF2B5EF4-FFF2-40B4-BE49-F238E27FC236}">
                <a16:creationId xmlns:a16="http://schemas.microsoft.com/office/drawing/2014/main" id="{BBFF9E65-2BE3-4C27-A056-1230002F0281}"/>
              </a:ext>
            </a:extLst>
          </p:cNvPr>
          <p:cNvSpPr/>
          <p:nvPr/>
        </p:nvSpPr>
        <p:spPr>
          <a:xfrm>
            <a:off x="8731707"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25C790ED-DF40-41E5-989C-983C1E3EA874}" type="slidenum">
              <a:rPr lang="en-US" sz="1200" b="1" spc="-1" smtClean="0">
                <a:solidFill>
                  <a:srgbClr val="FFFFFF"/>
                </a:solidFill>
                <a:latin typeface="Gulim"/>
              </a:rPr>
              <a:t>73</a:t>
            </a:fld>
            <a:endParaRPr lang="en-US" sz="1200" b="1" spc="-1">
              <a:solidFill>
                <a:srgbClr val="FFFFFF"/>
              </a:solidFill>
              <a:latin typeface="Gulim"/>
            </a:endParaRPr>
          </a:p>
        </p:txBody>
      </p:sp>
    </p:spTree>
    <p:extLst>
      <p:ext uri="{BB962C8B-B14F-4D97-AF65-F5344CB8AC3E}">
        <p14:creationId xmlns:p14="http://schemas.microsoft.com/office/powerpoint/2010/main" val="2996535909"/>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an administrator I need to be able to see system logs.</a:t>
            </a:r>
          </a:p>
          <a:p>
            <a:pPr marL="285750" indent="-285750">
              <a:buFont typeface="Arial" panose="020B0604020202020204" pitchFamily="34" charset="0"/>
              <a:buChar char="•"/>
            </a:pPr>
            <a:r>
              <a:rPr lang="en-US">
                <a:solidFill>
                  <a:schemeClr val="bg1"/>
                </a:solidFill>
              </a:rPr>
              <a:t>As an administrator I need to be able to receive notifications on if thresholds have been met.</a:t>
            </a:r>
          </a:p>
          <a:p>
            <a:pPr marL="285750" indent="-285750">
              <a:buFont typeface="Arial" panose="020B0604020202020204" pitchFamily="34" charset="0"/>
              <a:buChar char="•"/>
            </a:pPr>
            <a:r>
              <a:rPr lang="en-US">
                <a:solidFill>
                  <a:schemeClr val="bg1"/>
                </a:solidFill>
              </a:rPr>
              <a:t>As an administrator I need to be able to create and delete user accounts.</a:t>
            </a:r>
          </a:p>
          <a:p>
            <a:pPr marL="285750" indent="-285750">
              <a:buFont typeface="Arial" panose="020B0604020202020204" pitchFamily="34" charset="0"/>
              <a:buChar char="•"/>
            </a:pPr>
            <a:r>
              <a:rPr lang="en-US">
                <a:solidFill>
                  <a:schemeClr val="bg1"/>
                </a:solidFill>
                <a:ea typeface="+mn-lt"/>
                <a:cs typeface="+mn-lt"/>
              </a:rPr>
              <a:t>As an administrator I need to be able to edit user information and privileges.</a:t>
            </a:r>
          </a:p>
          <a:p>
            <a:pPr marL="285750" indent="-285750">
              <a:buFont typeface="Arial" panose="020B0604020202020204" pitchFamily="34" charset="0"/>
              <a:buChar char="•"/>
            </a:pPr>
            <a:r>
              <a:rPr lang="en-US">
                <a:solidFill>
                  <a:schemeClr val="bg1"/>
                </a:solidFill>
                <a:ea typeface="+mn-lt"/>
                <a:cs typeface="+mn-lt"/>
              </a:rPr>
              <a:t>As an administrator I need to be able to see any errors the system is producing. </a:t>
            </a:r>
          </a:p>
          <a:p>
            <a:pPr marL="285750" indent="-285750">
              <a:buFont typeface="Arial" panose="020B0604020202020204" pitchFamily="34" charset="0"/>
              <a:buChar char="•"/>
            </a:pPr>
            <a:r>
              <a:rPr lang="en-US">
                <a:solidFill>
                  <a:schemeClr val="bg1"/>
                </a:solidFill>
              </a:rPr>
              <a:t>As an administrator I need to be able to back up the entire database.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3" name="Rectangle 2">
            <a:extLst>
              <a:ext uri="{FF2B5EF4-FFF2-40B4-BE49-F238E27FC236}">
                <a16:creationId xmlns:a16="http://schemas.microsoft.com/office/drawing/2014/main" id="{EEBD08E8-6AC5-4FE8-9570-F055B4058667}"/>
              </a:ext>
            </a:extLst>
          </p:cNvPr>
          <p:cNvSpPr/>
          <p:nvPr/>
        </p:nvSpPr>
        <p:spPr>
          <a:xfrm>
            <a:off x="5857850" y="1481899"/>
            <a:ext cx="6096000" cy="2862322"/>
          </a:xfrm>
          <a:prstGeom prst="rect">
            <a:avLst/>
          </a:prstGeom>
        </p:spPr>
        <p:txBody>
          <a:bodyPr lIns="91440" tIns="45720" rIns="91440" bIns="45720" anchor="t">
            <a:spAutoFit/>
          </a:bodyPr>
          <a:lstStyle/>
          <a:p>
            <a:pPr marL="285750" indent="-285750">
              <a:buFont typeface="Arial"/>
              <a:buChar char="•"/>
            </a:pPr>
            <a:r>
              <a:rPr lang="en-US">
                <a:solidFill>
                  <a:schemeClr val="bg1"/>
                </a:solidFill>
                <a:ea typeface="+mn-lt"/>
                <a:cs typeface="+mn-lt"/>
              </a:rPr>
              <a:t>As an administrator I would like to be able to see heat maps to see any issues.</a:t>
            </a:r>
          </a:p>
          <a:p>
            <a:pPr marL="285750" indent="-285750">
              <a:buFont typeface="Arial"/>
              <a:buChar char="•"/>
            </a:pPr>
            <a:r>
              <a:rPr lang="en-US">
                <a:solidFill>
                  <a:schemeClr val="bg1"/>
                </a:solidFill>
                <a:cs typeface="Arial"/>
              </a:rPr>
              <a:t>As an administrator I would like to be able to send push notifications to all users.</a:t>
            </a:r>
          </a:p>
          <a:p>
            <a:pPr marL="285750" indent="-285750">
              <a:buFont typeface="Arial"/>
              <a:buChar char="•"/>
            </a:pPr>
            <a:r>
              <a:rPr lang="en-US">
                <a:solidFill>
                  <a:schemeClr val="bg1"/>
                </a:solidFill>
                <a:cs typeface="Arial"/>
              </a:rPr>
              <a:t>As an administrator I would like to be able to query number of users.</a:t>
            </a:r>
          </a:p>
          <a:p>
            <a:pPr marL="285750" indent="-285750">
              <a:buFont typeface="Arial"/>
              <a:buChar char="•"/>
            </a:pPr>
            <a:r>
              <a:rPr lang="en-US">
                <a:solidFill>
                  <a:schemeClr val="bg1"/>
                </a:solidFill>
                <a:cs typeface="Arial"/>
              </a:rPr>
              <a:t>As an administrator I would like to be able to query statistics for future improvement.</a:t>
            </a:r>
          </a:p>
          <a:p>
            <a:pPr marL="285750" indent="-285750">
              <a:buFont typeface="Arial"/>
              <a:buChar char="•"/>
            </a:pPr>
            <a:r>
              <a:rPr lang="en-US">
                <a:solidFill>
                  <a:schemeClr val="bg1"/>
                </a:solidFill>
                <a:cs typeface="Arial"/>
              </a:rPr>
              <a:t>As an administrator I would like to produce ad hoc reports.</a:t>
            </a:r>
          </a:p>
        </p:txBody>
      </p:sp>
      <p:sp>
        <p:nvSpPr>
          <p:cNvPr id="8" name="CustomShape 2">
            <a:extLst>
              <a:ext uri="{FF2B5EF4-FFF2-40B4-BE49-F238E27FC236}">
                <a16:creationId xmlns:a16="http://schemas.microsoft.com/office/drawing/2014/main" id="{245784E3-BE89-46CC-87B0-AE08E19C1D4E}"/>
              </a:ext>
            </a:extLst>
          </p:cNvPr>
          <p:cNvSpPr/>
          <p:nvPr/>
        </p:nvSpPr>
        <p:spPr>
          <a:xfrm>
            <a:off x="838080" y="1290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A6 – User Stories (Administrator)</a:t>
            </a:r>
            <a:endParaRPr lang="en-US" sz="4000">
              <a:solidFill>
                <a:schemeClr val="bg2"/>
              </a:solidFill>
            </a:endParaRPr>
          </a:p>
        </p:txBody>
      </p:sp>
      <p:sp>
        <p:nvSpPr>
          <p:cNvPr id="2" name="CustomShape 3">
            <a:extLst>
              <a:ext uri="{FF2B5EF4-FFF2-40B4-BE49-F238E27FC236}">
                <a16:creationId xmlns:a16="http://schemas.microsoft.com/office/drawing/2014/main" id="{3793D856-F970-4716-8199-3BF067E362CD}"/>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8F0FCC91-B851-4211-9543-773B7615CDAE}" type="slidenum">
              <a:rPr lang="en-US" sz="1200" b="1" spc="-1" smtClean="0">
                <a:solidFill>
                  <a:srgbClr val="FFFFFF"/>
                </a:solidFill>
                <a:latin typeface="Gulim"/>
              </a:rPr>
              <a:t>74</a:t>
            </a:fld>
            <a:endParaRPr lang="en-US" sz="1200" b="1" spc="-1">
              <a:solidFill>
                <a:srgbClr val="FFFFFF"/>
              </a:solidFill>
              <a:latin typeface="Gulim"/>
            </a:endParaRPr>
          </a:p>
        </p:txBody>
      </p:sp>
      <p:sp>
        <p:nvSpPr>
          <p:cNvPr id="7" name="CustomShape 6">
            <a:extLst>
              <a:ext uri="{FF2B5EF4-FFF2-40B4-BE49-F238E27FC236}">
                <a16:creationId xmlns:a16="http://schemas.microsoft.com/office/drawing/2014/main" id="{5BD9A1B3-B857-407F-9F93-7FC3030E7246}"/>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3138585490"/>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FDAEF-0204-416F-80D4-FB9C9312B8C4}"/>
              </a:ext>
            </a:extLst>
          </p:cNvPr>
          <p:cNvSpPr txBox="1"/>
          <p:nvPr/>
        </p:nvSpPr>
        <p:spPr>
          <a:xfrm>
            <a:off x="193894" y="1480835"/>
            <a:ext cx="5310170" cy="45243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rPr>
              <a:t>As a tester I need to be able to enter fake data to test edge cases.</a:t>
            </a:r>
          </a:p>
          <a:p>
            <a:pPr marL="285750" indent="-285750">
              <a:buFont typeface="Arial" panose="020B0604020202020204" pitchFamily="34" charset="0"/>
              <a:buChar char="•"/>
            </a:pPr>
            <a:r>
              <a:rPr lang="en-US">
                <a:solidFill>
                  <a:schemeClr val="bg1"/>
                </a:solidFill>
              </a:rPr>
              <a:t>As a tester I need to be able to see how the application responds if I purposely do not follow my Load plan.</a:t>
            </a:r>
          </a:p>
          <a:p>
            <a:pPr marL="285750" indent="-285750">
              <a:buFont typeface="Arial" panose="020B0604020202020204" pitchFamily="34" charset="0"/>
              <a:buChar char="•"/>
            </a:pPr>
            <a:r>
              <a:rPr lang="en-US">
                <a:solidFill>
                  <a:schemeClr val="bg1"/>
                </a:solidFill>
              </a:rPr>
              <a:t>As a tester I need to be able to enter the truck rental system to enter test data.</a:t>
            </a:r>
          </a:p>
          <a:p>
            <a:pPr marL="285750" indent="-285750">
              <a:buFont typeface="Arial" panose="020B0604020202020204" pitchFamily="34" charset="0"/>
              <a:buChar char="•"/>
            </a:pPr>
            <a:r>
              <a:rPr lang="en-US">
                <a:solidFill>
                  <a:schemeClr val="bg1"/>
                </a:solidFill>
              </a:rPr>
              <a:t>As a test I need to be able to ask the chat-bot non-typical questions.</a:t>
            </a:r>
          </a:p>
          <a:p>
            <a:pPr marL="285750" indent="-285750">
              <a:buFont typeface="Arial" panose="020B0604020202020204" pitchFamily="34" charset="0"/>
              <a:buChar char="•"/>
            </a:pPr>
            <a:r>
              <a:rPr lang="en-US">
                <a:solidFill>
                  <a:schemeClr val="bg1"/>
                </a:solidFill>
              </a:rPr>
              <a:t>As a tester I need to be able to provide feedback to developers.</a:t>
            </a:r>
          </a:p>
          <a:p>
            <a:pPr marL="285750" indent="-285750">
              <a:buFont typeface="Arial" panose="020B0604020202020204" pitchFamily="34" charset="0"/>
              <a:buChar char="•"/>
            </a:pPr>
            <a:r>
              <a:rPr lang="en-US">
                <a:solidFill>
                  <a:schemeClr val="bg1"/>
                </a:solidFill>
              </a:rPr>
              <a:t>As a tester I need to be able to tell the programmers they write spaghetti code. &gt;:(</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a:p>
            <a:pPr lvl="2"/>
            <a:endParaRPr lang="en-US">
              <a:solidFill>
                <a:schemeClr val="bg1"/>
              </a:solidFill>
            </a:endParaRPr>
          </a:p>
        </p:txBody>
      </p:sp>
      <p:sp>
        <p:nvSpPr>
          <p:cNvPr id="8" name="CustomShape 2">
            <a:extLst>
              <a:ext uri="{FF2B5EF4-FFF2-40B4-BE49-F238E27FC236}">
                <a16:creationId xmlns:a16="http://schemas.microsoft.com/office/drawing/2014/main" id="{245784E3-BE89-46CC-87B0-AE08E19C1D4E}"/>
              </a:ext>
            </a:extLst>
          </p:cNvPr>
          <p:cNvSpPr/>
          <p:nvPr/>
        </p:nvSpPr>
        <p:spPr>
          <a:xfrm>
            <a:off x="838080" y="11173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000" spc="-1">
                <a:solidFill>
                  <a:schemeClr val="bg2"/>
                </a:solidFill>
                <a:latin typeface="Gulim"/>
              </a:rPr>
              <a:t>Appendix A7 – User Stories (Tester)</a:t>
            </a:r>
            <a:endParaRPr lang="en-US" sz="4000">
              <a:solidFill>
                <a:schemeClr val="bg2"/>
              </a:solidFill>
            </a:endParaRPr>
          </a:p>
        </p:txBody>
      </p:sp>
      <p:sp>
        <p:nvSpPr>
          <p:cNvPr id="2" name="CustomShape 3">
            <a:extLst>
              <a:ext uri="{FF2B5EF4-FFF2-40B4-BE49-F238E27FC236}">
                <a16:creationId xmlns:a16="http://schemas.microsoft.com/office/drawing/2014/main" id="{75FBAF90-B854-45EA-B140-6982848F12C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fld id="{FD1A5B61-F6E7-48C4-B9EA-07E9F4E8C756}" type="slidenum">
              <a:rPr lang="en-US" sz="1200" b="1" spc="-1" smtClean="0">
                <a:solidFill>
                  <a:srgbClr val="FFFFFF"/>
                </a:solidFill>
                <a:latin typeface="Gulim"/>
              </a:rPr>
              <a:t>75</a:t>
            </a:fld>
            <a:endParaRPr lang="en-US" sz="1200" b="1" strike="noStrike" spc="-1">
              <a:solidFill>
                <a:srgbClr val="FFFFFF"/>
              </a:solidFill>
              <a:latin typeface="Gulim"/>
            </a:endParaRPr>
          </a:p>
        </p:txBody>
      </p:sp>
      <p:sp>
        <p:nvSpPr>
          <p:cNvPr id="3" name="CustomShape 6">
            <a:extLst>
              <a:ext uri="{FF2B5EF4-FFF2-40B4-BE49-F238E27FC236}">
                <a16:creationId xmlns:a16="http://schemas.microsoft.com/office/drawing/2014/main" id="{7B96F98E-F101-4B7A-B1B3-F4200F0AE058}"/>
              </a:ext>
            </a:extLst>
          </p:cNvPr>
          <p:cNvSpPr/>
          <p:nvPr/>
        </p:nvSpPr>
        <p:spPr>
          <a:xfrm>
            <a:off x="403848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410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a:t>
            </a:r>
            <a:r>
              <a:rPr lang="en-US" sz="1200" b="1" spc="-1">
                <a:solidFill>
                  <a:srgbClr val="FFFFFF"/>
                </a:solidFill>
                <a:latin typeface="Gulim"/>
                <a:ea typeface="DejaVu Sans"/>
              </a:rPr>
              <a:t>Design</a:t>
            </a:r>
            <a:endParaRPr lang="en-US" sz="1200" b="0" strike="noStrike" spc="-1">
              <a:latin typeface="Arial"/>
            </a:endParaRPr>
          </a:p>
        </p:txBody>
      </p:sp>
    </p:spTree>
    <p:extLst>
      <p:ext uri="{BB962C8B-B14F-4D97-AF65-F5344CB8AC3E}">
        <p14:creationId xmlns:p14="http://schemas.microsoft.com/office/powerpoint/2010/main" val="876485851"/>
      </p:ext>
    </p:extLst>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5" name="CustomShape 2"/>
          <p:cNvSpPr/>
          <p:nvPr/>
        </p:nvSpPr>
        <p:spPr>
          <a:xfrm>
            <a:off x="838080" y="18255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strike="noStrike" spc="-1" dirty="0">
                <a:solidFill>
                  <a:srgbClr val="6DD1A1"/>
                </a:solidFill>
                <a:latin typeface="Gulim"/>
                <a:ea typeface="DejaVu Sans"/>
              </a:rPr>
              <a:t>Poor loading can cause</a:t>
            </a:r>
            <a:endParaRPr lang="en-US" sz="2800" b="0" strike="noStrike" spc="-1" dirty="0">
              <a:latin typeface="Arial"/>
            </a:endParaRPr>
          </a:p>
          <a:p>
            <a:pPr marL="685800" lvl="1" indent="-227880">
              <a:lnSpc>
                <a:spcPct val="90000"/>
              </a:lnSpc>
              <a:spcBef>
                <a:spcPts val="499"/>
              </a:spcBef>
              <a:buClr>
                <a:srgbClr val="6DD1A1"/>
              </a:buClr>
              <a:buFont typeface="Arial"/>
              <a:buChar char="•"/>
            </a:pPr>
            <a:r>
              <a:rPr lang="en-US" sz="2400" b="0" strike="noStrike" spc="-1" dirty="0">
                <a:solidFill>
                  <a:srgbClr val="6DD1A1"/>
                </a:solidFill>
                <a:latin typeface="Gulim"/>
                <a:ea typeface="DejaVu Sans"/>
              </a:rPr>
              <a:t>Property damage</a:t>
            </a:r>
            <a:endParaRPr lang="en-US" sz="2400" b="0" strike="noStrike" spc="-1" dirty="0">
              <a:latin typeface="Arial"/>
            </a:endParaRPr>
          </a:p>
          <a:p>
            <a:pPr marL="685800" lvl="1" indent="-227880">
              <a:lnSpc>
                <a:spcPct val="90000"/>
              </a:lnSpc>
              <a:spcBef>
                <a:spcPts val="499"/>
              </a:spcBef>
              <a:buClr>
                <a:srgbClr val="6DD1A1"/>
              </a:buClr>
              <a:buFont typeface="Arial"/>
              <a:buChar char="•"/>
            </a:pPr>
            <a:r>
              <a:rPr lang="en-US" sz="2400" b="0" strike="noStrike" spc="-1" dirty="0">
                <a:solidFill>
                  <a:srgbClr val="6DD1A1"/>
                </a:solidFill>
                <a:latin typeface="Gulim"/>
                <a:ea typeface="DejaVu Sans"/>
              </a:rPr>
              <a:t>Car accidents</a:t>
            </a:r>
            <a:br>
              <a:rPr dirty="0"/>
            </a:br>
            <a:br>
              <a:rPr dirty="0"/>
            </a:br>
            <a:r>
              <a:rPr lang="en-US" sz="2400" b="0" strike="noStrike" spc="-1" dirty="0">
                <a:solidFill>
                  <a:srgbClr val="6DD1A1"/>
                </a:solidFill>
                <a:latin typeface="Gulim"/>
                <a:ea typeface="DejaVu Sans"/>
              </a:rPr>
              <a:t> </a:t>
            </a:r>
            <a:endParaRPr lang="en-US" sz="2400" b="0" strike="noStrike" spc="-1" dirty="0">
              <a:latin typeface="Arial"/>
            </a:endParaRPr>
          </a:p>
          <a:p>
            <a:pPr marL="228600" indent="-227880">
              <a:lnSpc>
                <a:spcPct val="90000"/>
              </a:lnSpc>
              <a:spcBef>
                <a:spcPts val="1001"/>
              </a:spcBef>
              <a:buClr>
                <a:srgbClr val="6DD1A1"/>
              </a:buClr>
              <a:buFont typeface="Arial"/>
              <a:buChar char="•"/>
            </a:pPr>
            <a:r>
              <a:rPr lang="en-US" sz="2800" b="0" strike="noStrike" spc="-1" dirty="0">
                <a:solidFill>
                  <a:srgbClr val="6DD1A1"/>
                </a:solidFill>
                <a:latin typeface="Gulim"/>
                <a:ea typeface="DejaVu Sans"/>
              </a:rPr>
              <a:t>An estimated </a:t>
            </a:r>
            <a:r>
              <a:rPr lang="en-US" sz="2800" b="1" strike="noStrike" spc="-1" dirty="0">
                <a:solidFill>
                  <a:srgbClr val="6DD1A1"/>
                </a:solidFill>
                <a:latin typeface="Gulim"/>
                <a:ea typeface="DejaVu Sans"/>
              </a:rPr>
              <a:t>50,000</a:t>
            </a:r>
            <a:r>
              <a:rPr lang="en-US" sz="2800" b="0" strike="noStrike" spc="-1" dirty="0">
                <a:solidFill>
                  <a:srgbClr val="6DD1A1"/>
                </a:solidFill>
                <a:latin typeface="Gulim"/>
                <a:ea typeface="DejaVu Sans"/>
              </a:rPr>
              <a:t> accidents related to trailer towing occur each year.</a:t>
            </a:r>
            <a:endParaRPr lang="en-US" sz="2800" b="0" strike="noStrike" spc="-1" dirty="0">
              <a:latin typeface="Arial"/>
            </a:endParaRPr>
          </a:p>
        </p:txBody>
      </p:sp>
      <p:pic>
        <p:nvPicPr>
          <p:cNvPr id="616" name="Content Placeholder 10" descr="A truck is parked in front of a building&#10;&#10;Description automatically generated"/>
          <p:cNvPicPr/>
          <p:nvPr/>
        </p:nvPicPr>
        <p:blipFill>
          <a:blip r:embed="rId3"/>
          <a:stretch/>
        </p:blipFill>
        <p:spPr>
          <a:xfrm>
            <a:off x="6172200" y="1473120"/>
            <a:ext cx="5722920" cy="4291920"/>
          </a:xfrm>
          <a:prstGeom prst="rect">
            <a:avLst/>
          </a:prstGeom>
          <a:ln>
            <a:noFill/>
          </a:ln>
        </p:spPr>
      </p:pic>
      <p:sp>
        <p:nvSpPr>
          <p:cNvPr id="617"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99A6974B-DD76-4A10-AF52-A715C1F8837E}"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19"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A5BAB76F-F71A-483D-AC6F-EBA56CDE0CC7}" type="slidenum">
              <a:rPr lang="en-US" sz="1200" b="1" spc="-1" smtClean="0">
                <a:solidFill>
                  <a:srgbClr val="FFFFFF"/>
                </a:solidFill>
                <a:latin typeface="Gulim"/>
              </a:rPr>
              <a:t>76</a:t>
            </a:fld>
            <a:endParaRPr lang="en-US" sz="1200" b="0" strike="noStrike" spc="-1">
              <a:latin typeface="Arial"/>
            </a:endParaRPr>
          </a:p>
        </p:txBody>
      </p:sp>
      <p:sp>
        <p:nvSpPr>
          <p:cNvPr id="620" name="CustomShape 6"/>
          <p:cNvSpPr/>
          <p:nvPr/>
        </p:nvSpPr>
        <p:spPr>
          <a:xfrm>
            <a:off x="838080" y="5124960"/>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21" name="CustomShape 7"/>
          <p:cNvSpPr/>
          <p:nvPr/>
        </p:nvSpPr>
        <p:spPr>
          <a:xfrm>
            <a:off x="10552320" y="5942520"/>
            <a:ext cx="16088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Hayesbc.com</a:t>
            </a:r>
            <a:endParaRPr lang="en-US" sz="1800" b="0" strike="noStrike" spc="-1">
              <a:latin typeface="Arial"/>
            </a:endParaRPr>
          </a:p>
        </p:txBody>
      </p:sp>
      <p:sp>
        <p:nvSpPr>
          <p:cNvPr id="622" name="CustomShape 8"/>
          <p:cNvSpPr/>
          <p:nvPr/>
        </p:nvSpPr>
        <p:spPr>
          <a:xfrm>
            <a:off x="6172200" y="575856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5"/>
              </a:rPr>
              <a:t>This Photo</a:t>
            </a:r>
            <a:r>
              <a:rPr lang="en-US" sz="900" b="0" strike="noStrike" spc="-1">
                <a:solidFill>
                  <a:srgbClr val="000000"/>
                </a:solidFill>
                <a:latin typeface="Gulim"/>
                <a:ea typeface="DejaVu Sans"/>
              </a:rPr>
              <a:t> by seattletimes.com is licensed under </a:t>
            </a:r>
            <a:r>
              <a:rPr lang="en-US" sz="900" b="0" u="sng" strike="noStrike" spc="-1">
                <a:solidFill>
                  <a:srgbClr val="FFFFFF"/>
                </a:solidFill>
                <a:uFillTx/>
                <a:latin typeface="Gulim"/>
                <a:ea typeface="DejaVu Sans"/>
                <a:hlinkClick r:id="rId6"/>
              </a:rPr>
              <a:t>CC BY</a:t>
            </a:r>
            <a:endParaRPr lang="en-US" sz="900" b="1" strike="noStrike" spc="-1">
              <a:solidFill>
                <a:srgbClr val="000000"/>
              </a:solidFill>
              <a:latin typeface="Arial"/>
            </a:endParaRPr>
          </a:p>
        </p:txBody>
      </p:sp>
      <p:sp>
        <p:nvSpPr>
          <p:cNvPr id="11" name="TextShape 4">
            <a:extLst>
              <a:ext uri="{FF2B5EF4-FFF2-40B4-BE49-F238E27FC236}">
                <a16:creationId xmlns:a16="http://schemas.microsoft.com/office/drawing/2014/main" id="{D7B5272B-8EEB-43AE-AB28-DC14478ECD2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2" name="CustomShape 2">
            <a:extLst>
              <a:ext uri="{FF2B5EF4-FFF2-40B4-BE49-F238E27FC236}">
                <a16:creationId xmlns:a16="http://schemas.microsoft.com/office/drawing/2014/main" id="{22C18C7F-3980-49B8-87F2-E9354FD7E279}"/>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Loading Can Be a Major Issue</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 name="CustomShape 2"/>
          <p:cNvSpPr/>
          <p:nvPr/>
        </p:nvSpPr>
        <p:spPr>
          <a:xfrm>
            <a:off x="434520" y="1622880"/>
            <a:ext cx="515700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Weight distribution</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pic>
        <p:nvPicPr>
          <p:cNvPr id="625" name="Content Placeholder 21" descr="Diagram&#10;&#10;Description automatically generated"/>
          <p:cNvPicPr/>
          <p:nvPr/>
        </p:nvPicPr>
        <p:blipFill>
          <a:blip r:embed="rId3"/>
          <a:stretch/>
        </p:blipFill>
        <p:spPr>
          <a:xfrm>
            <a:off x="434520" y="2505240"/>
            <a:ext cx="5861160" cy="2674080"/>
          </a:xfrm>
          <a:prstGeom prst="rect">
            <a:avLst/>
          </a:prstGeom>
          <a:ln>
            <a:noFill/>
          </a:ln>
        </p:spPr>
      </p:pic>
      <p:sp>
        <p:nvSpPr>
          <p:cNvPr id="626" name="CustomShape 3"/>
          <p:cNvSpPr/>
          <p:nvPr/>
        </p:nvSpPr>
        <p:spPr>
          <a:xfrm>
            <a:off x="6574320" y="1557720"/>
            <a:ext cx="5182560" cy="82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spcBef>
                <a:spcPts val="1001"/>
              </a:spcBef>
              <a:tabLst>
                <a:tab pos="0" algn="l"/>
              </a:tabLst>
            </a:pPr>
            <a:r>
              <a:rPr lang="en-US" sz="2400" b="1" strike="noStrike" spc="-1">
                <a:solidFill>
                  <a:srgbClr val="6DD1A1"/>
                </a:solidFill>
                <a:latin typeface="Gulim"/>
                <a:ea typeface="DejaVu Sans"/>
              </a:rPr>
              <a:t>Protecting fragile items</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627" name="CustomShape 4"/>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5613F3EA-4E7E-4B5E-8184-ED02DD474C6E}"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29" name="CustomShape 6"/>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F780E978-BA00-496D-AFFB-DC98D4E08FD8}" type="slidenum">
              <a:rPr lang="en-US" sz="1200" b="1" spc="-1" smtClean="0">
                <a:solidFill>
                  <a:srgbClr val="FFFFFF"/>
                </a:solidFill>
                <a:latin typeface="Gulim"/>
              </a:rPr>
              <a:t>77</a:t>
            </a:fld>
            <a:endParaRPr lang="en-US"/>
          </a:p>
        </p:txBody>
      </p:sp>
      <p:sp>
        <p:nvSpPr>
          <p:cNvPr id="630" name="CustomShape 7"/>
          <p:cNvSpPr/>
          <p:nvPr/>
        </p:nvSpPr>
        <p:spPr>
          <a:xfrm>
            <a:off x="9433440" y="5942520"/>
            <a:ext cx="273816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4"/>
              </a:rPr>
              <a:t>PenskeTruckRental.com</a:t>
            </a:r>
            <a:endParaRPr lang="en-US" sz="1800" b="0" strike="noStrike" spc="-1">
              <a:latin typeface="Arial"/>
            </a:endParaRPr>
          </a:p>
        </p:txBody>
      </p:sp>
      <p:pic>
        <p:nvPicPr>
          <p:cNvPr id="631" name="Content Placeholder 24" descr="A picture containing building, outdoor, wooden, brick&#10;&#10;Description automatically generated"/>
          <p:cNvPicPr/>
          <p:nvPr/>
        </p:nvPicPr>
        <p:blipFill>
          <a:blip r:embed="rId5"/>
          <a:stretch/>
        </p:blipFill>
        <p:spPr>
          <a:xfrm>
            <a:off x="6574320" y="2565000"/>
            <a:ext cx="5182560" cy="2461320"/>
          </a:xfrm>
          <a:prstGeom prst="rect">
            <a:avLst/>
          </a:prstGeom>
          <a:ln>
            <a:noFill/>
          </a:ln>
        </p:spPr>
      </p:pic>
      <p:sp>
        <p:nvSpPr>
          <p:cNvPr id="632" name="CustomShape 8"/>
          <p:cNvSpPr/>
          <p:nvPr/>
        </p:nvSpPr>
        <p:spPr>
          <a:xfrm>
            <a:off x="839880" y="5524200"/>
            <a:ext cx="5157000" cy="25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u="sng" strike="noStrike" spc="-1">
                <a:solidFill>
                  <a:srgbClr val="FFFFFF"/>
                </a:solidFill>
                <a:uFillTx/>
                <a:latin typeface="Gulim"/>
                <a:ea typeface="DejaVu Sans"/>
                <a:hlinkClick r:id="rId6"/>
              </a:rPr>
              <a:t>This Photo</a:t>
            </a:r>
            <a:r>
              <a:rPr lang="en-US" sz="900" b="0" strike="noStrike" spc="-1">
                <a:solidFill>
                  <a:srgbClr val="000000"/>
                </a:solidFill>
                <a:latin typeface="Gulim"/>
                <a:ea typeface="DejaVu Sans"/>
              </a:rPr>
              <a:t> by courses.lumenlearning.com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633" name="TextShape 9"/>
          <p:cNvSpPr txBox="1"/>
          <p:nvPr/>
        </p:nvSpPr>
        <p:spPr>
          <a:xfrm>
            <a:off x="6858000" y="5486400"/>
            <a:ext cx="475488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packlane.com is licensed under </a:t>
            </a:r>
            <a:r>
              <a:rPr lang="en-US" sz="900" b="0" u="sng" strike="noStrike" spc="-1">
                <a:solidFill>
                  <a:srgbClr val="FFFFFF"/>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7A7C4FA7-4EE4-4761-AD53-ECC92CCAF62D}"/>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4" name="CustomShape 2">
            <a:extLst>
              <a:ext uri="{FF2B5EF4-FFF2-40B4-BE49-F238E27FC236}">
                <a16:creationId xmlns:a16="http://schemas.microsoft.com/office/drawing/2014/main" id="{E43A5CC8-E88F-4F35-B0E4-1F9E3E38F527}"/>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Major Truck Loading Considerations</a:t>
            </a:r>
            <a:endParaRPr lang="en-US" sz="4400" b="0" strike="noStrike" spc="-1">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5" name="CustomShape 2"/>
          <p:cNvSpPr/>
          <p:nvPr/>
        </p:nvSpPr>
        <p:spPr>
          <a:xfrm>
            <a:off x="462240" y="1661760"/>
            <a:ext cx="51807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6DD1A1"/>
              </a:buClr>
              <a:buFont typeface="Arial"/>
              <a:buChar char="•"/>
            </a:pPr>
            <a:r>
              <a:rPr lang="en-US" sz="2800" b="0" i="1" strike="noStrike" spc="-1">
                <a:solidFill>
                  <a:srgbClr val="6DD1A1"/>
                </a:solidFill>
                <a:latin typeface="Gulim"/>
                <a:ea typeface="DejaVu Sans"/>
              </a:rPr>
              <a:t>Accurately</a:t>
            </a:r>
            <a:r>
              <a:rPr lang="en-US" sz="2800" b="0" strike="noStrike" spc="-1">
                <a:solidFill>
                  <a:srgbClr val="6DD1A1"/>
                </a:solidFill>
                <a:latin typeface="Gulim"/>
                <a:ea typeface="DejaVu Sans"/>
              </a:rPr>
              <a:t> determining</a:t>
            </a:r>
            <a:endParaRPr lang="en-US" sz="28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big of a truck to get</a:t>
            </a:r>
            <a:endParaRPr lang="en-US" sz="2400" b="0" strike="noStrike" spc="-1">
              <a:latin typeface="Arial"/>
            </a:endParaRPr>
          </a:p>
          <a:p>
            <a:pPr marL="685800" lvl="1" indent="-227880">
              <a:lnSpc>
                <a:spcPct val="90000"/>
              </a:lnSpc>
              <a:spcBef>
                <a:spcPts val="499"/>
              </a:spcBef>
              <a:buClr>
                <a:srgbClr val="6DD1A1"/>
              </a:buClr>
              <a:buFont typeface="Arial"/>
              <a:buChar char="•"/>
            </a:pPr>
            <a:r>
              <a:rPr lang="en-US" sz="2400" b="0" strike="noStrike" spc="-1">
                <a:solidFill>
                  <a:srgbClr val="6DD1A1"/>
                </a:solidFill>
                <a:latin typeface="Gulim"/>
                <a:ea typeface="DejaVu Sans"/>
              </a:rPr>
              <a:t>How many trips a move will take </a:t>
            </a:r>
            <a:br/>
            <a:r>
              <a:rPr lang="en-US" sz="2400" b="0" strike="noStrike" spc="-1">
                <a:solidFill>
                  <a:srgbClr val="6DD1A1"/>
                </a:solidFill>
                <a:latin typeface="Gulim"/>
                <a:ea typeface="DejaVu Sans"/>
              </a:rPr>
              <a:t>…is difficult. </a:t>
            </a:r>
            <a:endParaRPr lang="en-US" sz="2400" b="0" strike="noStrike" spc="-1">
              <a:latin typeface="Arial"/>
            </a:endParaRPr>
          </a:p>
          <a:p>
            <a:pPr marL="228600" indent="-227880">
              <a:lnSpc>
                <a:spcPct val="90000"/>
              </a:lnSpc>
              <a:spcBef>
                <a:spcPts val="1001"/>
              </a:spcBef>
              <a:buClr>
                <a:srgbClr val="6DD1A1"/>
              </a:buClr>
              <a:buFont typeface="Arial"/>
              <a:buChar char="•"/>
            </a:pPr>
            <a:r>
              <a:rPr lang="en-US" sz="2800" b="0" strike="noStrike" spc="-1">
                <a:solidFill>
                  <a:srgbClr val="6DD1A1"/>
                </a:solidFill>
                <a:latin typeface="Gulim"/>
                <a:ea typeface="DejaVu Sans"/>
              </a:rPr>
              <a:t>Rental Truck companies base their business model on this!</a:t>
            </a:r>
            <a:endParaRPr lang="en-US" sz="2800" b="0" strike="noStrike" spc="-1">
              <a:latin typeface="Arial"/>
            </a:endParaRPr>
          </a:p>
        </p:txBody>
      </p:sp>
      <p:sp>
        <p:nvSpPr>
          <p:cNvPr id="636"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2967CDEA-AFDF-4A80-A18B-ECF65DA97AFE}"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38" name="CustomShape 5"/>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601F266-622B-4EF9-AEEF-077289EE797F}" type="slidenum">
              <a:rPr lang="en-US" sz="1200" b="1" spc="-1" smtClean="0">
                <a:solidFill>
                  <a:srgbClr val="FFFFFF"/>
                </a:solidFill>
                <a:latin typeface="Gulim"/>
              </a:rPr>
              <a:t>78</a:t>
            </a:fld>
            <a:endParaRPr lang="en-US" sz="1200" b="0" strike="noStrike" spc="-1">
              <a:latin typeface="Arial"/>
            </a:endParaRPr>
          </a:p>
        </p:txBody>
      </p:sp>
      <p:sp>
        <p:nvSpPr>
          <p:cNvPr id="639" name="CustomShape 6"/>
          <p:cNvSpPr/>
          <p:nvPr/>
        </p:nvSpPr>
        <p:spPr>
          <a:xfrm>
            <a:off x="801240" y="5205709"/>
            <a:ext cx="10514880" cy="1324800"/>
          </a:xfrm>
          <a:prstGeom prst="rect">
            <a:avLst/>
          </a:prstGeom>
          <a:noFill/>
          <a:ln>
            <a:noFill/>
          </a:ln>
        </p:spPr>
        <p:style>
          <a:lnRef idx="0">
            <a:scrgbClr r="0" g="0" b="0"/>
          </a:lnRef>
          <a:fillRef idx="0">
            <a:scrgbClr r="0" g="0" b="0"/>
          </a:fillRef>
          <a:effectRef idx="0">
            <a:scrgbClr r="0" g="0" b="0"/>
          </a:effectRef>
          <a:fontRef idx="minor"/>
        </p:style>
      </p:sp>
      <p:sp>
        <p:nvSpPr>
          <p:cNvPr id="640" name="CustomShape 7"/>
          <p:cNvSpPr/>
          <p:nvPr/>
        </p:nvSpPr>
        <p:spPr>
          <a:xfrm>
            <a:off x="10995840" y="5942520"/>
            <a:ext cx="1173240" cy="420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u="sng" strike="noStrike" spc="-1">
                <a:solidFill>
                  <a:srgbClr val="FFFFFF"/>
                </a:solidFill>
                <a:uFillTx/>
                <a:latin typeface="Gulim"/>
                <a:ea typeface="DejaVu Sans"/>
                <a:hlinkClick r:id="rId3"/>
              </a:rPr>
              <a:t>wtkr.com</a:t>
            </a:r>
            <a:endParaRPr lang="en-US" sz="1800" b="0" strike="noStrike" spc="-1">
              <a:latin typeface="Arial"/>
            </a:endParaRPr>
          </a:p>
        </p:txBody>
      </p:sp>
      <p:pic>
        <p:nvPicPr>
          <p:cNvPr id="641" name="Picture 11" descr="A truck is parked in front of a building&#10;&#10;Description automatically generated"/>
          <p:cNvPicPr/>
          <p:nvPr/>
        </p:nvPicPr>
        <p:blipFill>
          <a:blip r:embed="rId4"/>
          <a:stretch/>
        </p:blipFill>
        <p:spPr>
          <a:xfrm>
            <a:off x="5748840" y="1424880"/>
            <a:ext cx="6143760" cy="2116800"/>
          </a:xfrm>
          <a:prstGeom prst="rect">
            <a:avLst/>
          </a:prstGeom>
          <a:ln>
            <a:noFill/>
          </a:ln>
        </p:spPr>
      </p:pic>
      <p:pic>
        <p:nvPicPr>
          <p:cNvPr id="642" name="Picture 2" descr="A picture containing truck, van, road, car&#10;&#10;Description automatically generated"/>
          <p:cNvPicPr/>
          <p:nvPr/>
        </p:nvPicPr>
        <p:blipFill>
          <a:blip r:embed="rId5"/>
          <a:stretch/>
        </p:blipFill>
        <p:spPr>
          <a:xfrm>
            <a:off x="6209640" y="3907440"/>
            <a:ext cx="5181120" cy="1856880"/>
          </a:xfrm>
          <a:prstGeom prst="rect">
            <a:avLst/>
          </a:prstGeom>
          <a:ln>
            <a:noFill/>
          </a:ln>
        </p:spPr>
      </p:pic>
      <p:sp>
        <p:nvSpPr>
          <p:cNvPr id="643" name="TextShape 8"/>
          <p:cNvSpPr txBox="1"/>
          <p:nvPr/>
        </p:nvSpPr>
        <p:spPr>
          <a:xfrm>
            <a:off x="7040880" y="3584160"/>
            <a:ext cx="393192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uhaul.com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644" name="TextShape 9"/>
          <p:cNvSpPr txBox="1"/>
          <p:nvPr/>
        </p:nvSpPr>
        <p:spPr>
          <a:xfrm>
            <a:off x="7040880" y="5778720"/>
            <a:ext cx="4114800" cy="256320"/>
          </a:xfrm>
          <a:prstGeom prst="rect">
            <a:avLst/>
          </a:prstGeom>
          <a:noFill/>
          <a:ln>
            <a:noFill/>
          </a:ln>
        </p:spPr>
        <p:txBody>
          <a:bodyPr lIns="90000" tIns="45000" rIns="90000" bIns="45000">
            <a:noAutofit/>
          </a:bodyPr>
          <a:lstStyle/>
          <a:p>
            <a:pPr>
              <a:lnSpc>
                <a:spcPct val="100000"/>
              </a:lnSpc>
            </a:pPr>
            <a:r>
              <a:rPr lang="en-US" sz="900" b="0" u="sng" strike="noStrike" spc="-1">
                <a:solidFill>
                  <a:srgbClr val="000000"/>
                </a:solidFill>
                <a:uFillTx/>
                <a:latin typeface="Gulim"/>
                <a:ea typeface="DejaVu Sans"/>
                <a:hlinkClick r:id="rId6"/>
              </a:rPr>
              <a:t>This Photo</a:t>
            </a:r>
            <a:r>
              <a:rPr lang="en-US" sz="900" b="0" strike="noStrike" spc="-1">
                <a:solidFill>
                  <a:srgbClr val="000000"/>
                </a:solidFill>
                <a:latin typeface="Gulim"/>
                <a:ea typeface="DejaVu Sans"/>
              </a:rPr>
              <a:t> by truckbodyeast.com is licensed under </a:t>
            </a:r>
            <a:r>
              <a:rPr lang="en-US" sz="900" b="0" u="sng" strike="noStrike" spc="-1">
                <a:solidFill>
                  <a:srgbClr val="000000"/>
                </a:solidFill>
                <a:uFillTx/>
                <a:latin typeface="Gulim"/>
                <a:ea typeface="DejaVu Sans"/>
                <a:hlinkClick r:id="rId7"/>
              </a:rPr>
              <a:t>CC BY</a:t>
            </a:r>
            <a:endParaRPr lang="en-US" sz="900" b="0" strike="noStrike" spc="-1">
              <a:latin typeface="Arial"/>
            </a:endParaRPr>
          </a:p>
        </p:txBody>
      </p:sp>
      <p:sp>
        <p:nvSpPr>
          <p:cNvPr id="13" name="TextShape 4">
            <a:extLst>
              <a:ext uri="{FF2B5EF4-FFF2-40B4-BE49-F238E27FC236}">
                <a16:creationId xmlns:a16="http://schemas.microsoft.com/office/drawing/2014/main" id="{A4274427-0170-45D5-A7B4-C14A33FBCE98}"/>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
        <p:nvSpPr>
          <p:cNvPr id="14" name="CustomShape 2">
            <a:extLst>
              <a:ext uri="{FF2B5EF4-FFF2-40B4-BE49-F238E27FC236}">
                <a16:creationId xmlns:a16="http://schemas.microsoft.com/office/drawing/2014/main" id="{19A22E1F-0804-4084-ACB3-2E31E43CEA64}"/>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dirty="0">
                <a:solidFill>
                  <a:schemeClr val="bg1"/>
                </a:solidFill>
                <a:latin typeface="Gulim"/>
                <a:ea typeface="DejaVu Sans"/>
              </a:rPr>
              <a:t>  Figuring Out What to Rent is Hard!</a:t>
            </a:r>
            <a:endParaRPr lang="en-US" sz="4400" b="0" strike="noStrike" spc="-1" dirty="0">
              <a:solidFill>
                <a:schemeClr val="bg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643320" y="2146320"/>
            <a:ext cx="3132360" cy="18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rgbClr val="FFFFFF"/>
                </a:solidFill>
                <a:latin typeface="Gulim"/>
                <a:ea typeface="DejaVu Sans"/>
              </a:rPr>
              <a:t>Current Process</a:t>
            </a:r>
            <a:endParaRPr lang="en-US" sz="4400" b="0" strike="noStrike" spc="-1">
              <a:latin typeface="Arial"/>
            </a:endParaRPr>
          </a:p>
        </p:txBody>
      </p:sp>
      <p:pic>
        <p:nvPicPr>
          <p:cNvPr id="646" name="Content Placeholder 8"/>
          <p:cNvPicPr/>
          <p:nvPr/>
        </p:nvPicPr>
        <p:blipFill>
          <a:blip r:embed="rId3">
            <a:extLst>
              <a:ext uri="{28A0092B-C50C-407E-A947-70E740481C1C}">
                <a14:useLocalDpi xmlns:a14="http://schemas.microsoft.com/office/drawing/2010/main" val="0"/>
              </a:ext>
            </a:extLst>
          </a:blip>
          <a:srcRect/>
          <a:stretch/>
        </p:blipFill>
        <p:spPr>
          <a:xfrm>
            <a:off x="3580920" y="345177"/>
            <a:ext cx="8166960" cy="5799725"/>
          </a:xfrm>
          <a:prstGeom prst="rect">
            <a:avLst/>
          </a:prstGeom>
          <a:ln>
            <a:noFill/>
          </a:ln>
        </p:spPr>
      </p:pic>
      <p:sp>
        <p:nvSpPr>
          <p:cNvPr id="647"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E909EA9E-41EF-41C9-9C40-5D8C39119634}"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649"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DF61E0D-8B1A-44F5-B775-0F84EBE09143}" type="slidenum">
              <a:rPr lang="en-US" sz="1200" b="1" spc="-1" smtClean="0">
                <a:solidFill>
                  <a:srgbClr val="FFFFFF"/>
                </a:solidFill>
                <a:latin typeface="Gulim"/>
              </a:rPr>
              <a:t>8</a:t>
            </a:fld>
            <a:endParaRPr lang="en-US" sz="1200" b="0" strike="noStrike" spc="-1">
              <a:latin typeface="Arial"/>
            </a:endParaRPr>
          </a:p>
        </p:txBody>
      </p:sp>
      <p:sp>
        <p:nvSpPr>
          <p:cNvPr id="7" name="TextShape 4">
            <a:extLst>
              <a:ext uri="{FF2B5EF4-FFF2-40B4-BE49-F238E27FC236}">
                <a16:creationId xmlns:a16="http://schemas.microsoft.com/office/drawing/2014/main" id="{E94D584A-CB15-4209-B0CA-DE83BEF8C6E4}"/>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F40C9A2-97F2-4AD8-A619-F242632BFD09}" type="slidenum">
              <a:rPr lang="en-US" sz="1200" b="1" spc="-1" smtClean="0">
                <a:solidFill>
                  <a:srgbClr val="FFFFFF"/>
                </a:solidFill>
                <a:latin typeface="Gulim"/>
              </a:rPr>
              <a:t>9</a:t>
            </a:fld>
            <a:endParaRPr lang="en-US" sz="1200" b="0" strike="noStrike" spc="-1">
              <a:latin typeface="Arial"/>
            </a:endParaRPr>
          </a:p>
        </p:txBody>
      </p:sp>
      <p:sp>
        <p:nvSpPr>
          <p:cNvPr id="651" name="CustomShape 2"/>
          <p:cNvSpPr/>
          <p:nvPr/>
        </p:nvSpPr>
        <p:spPr>
          <a:xfrm>
            <a:off x="9001800" y="155160"/>
            <a:ext cx="2742480" cy="33948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pic>
        <p:nvPicPr>
          <p:cNvPr id="652" name="Picture 9"/>
          <p:cNvPicPr/>
          <p:nvPr/>
        </p:nvPicPr>
        <p:blipFill>
          <a:blip r:embed="rId3">
            <a:extLst>
              <a:ext uri="{28A0092B-C50C-407E-A947-70E740481C1C}">
                <a14:useLocalDpi xmlns:a14="http://schemas.microsoft.com/office/drawing/2010/main" val="0"/>
              </a:ext>
            </a:extLst>
          </a:blip>
          <a:srcRect/>
          <a:stretch/>
        </p:blipFill>
        <p:spPr>
          <a:xfrm>
            <a:off x="2604771" y="0"/>
            <a:ext cx="6981497" cy="8512200"/>
          </a:xfrm>
          <a:prstGeom prst="rect">
            <a:avLst/>
          </a:prstGeom>
          <a:ln>
            <a:noFill/>
          </a:ln>
        </p:spPr>
      </p:pic>
      <p:sp>
        <p:nvSpPr>
          <p:cNvPr id="653" name="CustomShape 3"/>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BA7D743D-438F-41AD-A56C-3AF90BC66F7F}" type="datetime1">
              <a:rPr lang="en-US" sz="1200" b="1" strike="noStrike" spc="-1">
                <a:solidFill>
                  <a:srgbClr val="FFFFFF"/>
                </a:solidFill>
                <a:latin typeface="Gulim"/>
                <a:ea typeface="DejaVu Sans"/>
              </a:rPr>
              <a:t>12/3/2020</a:t>
            </a:fld>
            <a:endParaRPr lang="en-US" sz="1200" b="0" strike="noStrike" spc="-1">
              <a:latin typeface="Arial"/>
            </a:endParaRPr>
          </a:p>
        </p:txBody>
      </p:sp>
      <p:sp>
        <p:nvSpPr>
          <p:cNvPr id="9" name="TextShape 4">
            <a:extLst>
              <a:ext uri="{FF2B5EF4-FFF2-40B4-BE49-F238E27FC236}">
                <a16:creationId xmlns:a16="http://schemas.microsoft.com/office/drawing/2014/main" id="{425620DC-6D4C-4B40-8DBE-0E6E7E53E443}"/>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 Design </a:t>
            </a:r>
            <a:endParaRPr lang="en-US" sz="12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00">
        <p:pull/>
      </p:transition>
    </mc:Choice>
    <mc:Fallback xmlns="">
      <p:transition>
        <p:pull/>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ECC968E29C66F4AA1875699B22D90B0" ma:contentTypeVersion="0" ma:contentTypeDescription="Create a new document." ma:contentTypeScope="" ma:versionID="71c0eb7ac30e5bc6380a4e879dab6191">
  <xsd:schema xmlns:xsd="http://www.w3.org/2001/XMLSchema" xmlns:xs="http://www.w3.org/2001/XMLSchema" xmlns:p="http://schemas.microsoft.com/office/2006/metadata/properties" targetNamespace="http://schemas.microsoft.com/office/2006/metadata/properties" ma:root="true" ma:fieldsID="3000b49d9ec7fed4a485c097fab8f32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8AB57A-A068-431A-9BF9-97F3EE70E3DB}">
  <ds:schemaRefs>
    <ds:schemaRef ds:uri="http://schemas.microsoft.com/sharepoint/v3/contenttype/forms"/>
  </ds:schemaRefs>
</ds:datastoreItem>
</file>

<file path=customXml/itemProps2.xml><?xml version="1.0" encoding="utf-8"?>
<ds:datastoreItem xmlns:ds="http://schemas.openxmlformats.org/officeDocument/2006/customXml" ds:itemID="{BC649723-04A7-4F43-ADFC-C20CCE6F0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1AACB63-D5D6-41AC-8ECC-548AD951275F}">
  <ds:schemaRefs>
    <ds:schemaRef ds:uri="http://purl.org/dc/elements/1.1/"/>
    <ds:schemaRef ds:uri="http://purl.org/dc/dcmitype/"/>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394</TotalTime>
  <Words>5212</Words>
  <Application>Microsoft Office PowerPoint</Application>
  <PresentationFormat>Widescreen</PresentationFormat>
  <Paragraphs>988</Paragraphs>
  <Slides>78</Slides>
  <Notes>43</Notes>
  <HiddenSlides>3</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78</vt:i4>
      </vt:variant>
    </vt:vector>
  </HeadingPairs>
  <TitlesOfParts>
    <vt:vector size="93" baseType="lpstr">
      <vt:lpstr>Gulim</vt: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lastModifiedBy>Jason Moran</cp:lastModifiedBy>
  <cp:revision>10</cp:revision>
  <cp:lastPrinted>2020-10-15T02:45:41Z</cp:lastPrinted>
  <dcterms:created xsi:type="dcterms:W3CDTF">2020-09-10T01:29:18Z</dcterms:created>
  <dcterms:modified xsi:type="dcterms:W3CDTF">2020-12-03T17:42:48Z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0x0101009ECC968E29C66F4AA1875699B22D90B0</vt:lpwstr>
  </property>
</Properties>
</file>